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</p:sldIdLst>
  <p:sldSz cy="5143500" cx="9144000"/>
  <p:notesSz cx="7560000" cy="10692000"/>
  <p:embeddedFontLst>
    <p:embeddedFont>
      <p:font typeface="IBM Plex Sans"/>
      <p:regular r:id="rId27"/>
      <p:bold r:id="rId28"/>
      <p:italic r:id="rId29"/>
      <p:boldItalic r:id="rId3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246">
          <p15:clr>
            <a:srgbClr val="A4A3A4"/>
          </p15:clr>
        </p15:guide>
        <p15:guide id="2" pos="5514">
          <p15:clr>
            <a:srgbClr val="A4A3A4"/>
          </p15:clr>
        </p15:guide>
        <p15:guide id="3" orient="horz" pos="144">
          <p15:clr>
            <a:srgbClr val="A4A3A4"/>
          </p15:clr>
        </p15:guide>
        <p15:guide id="4" orient="horz" pos="3109">
          <p15:clr>
            <a:srgbClr val="A4A3A4"/>
          </p15:clr>
        </p15:guide>
        <p15:guide id="5" pos="2880">
          <p15:clr>
            <a:srgbClr val="A4A3A4"/>
          </p15:clr>
        </p15:guide>
        <p15:guide id="6" orient="horz" pos="1274">
          <p15:clr>
            <a:srgbClr val="A4A3A4"/>
          </p15:clr>
        </p15:guide>
        <p15:guide id="7" pos="1911">
          <p15:clr>
            <a:srgbClr val="A4A3A4"/>
          </p15:clr>
        </p15:guide>
        <p15:guide id="8" pos="3894">
          <p15:clr>
            <a:srgbClr val="A4A3A4"/>
          </p15:clr>
        </p15:guide>
        <p15:guide id="9" pos="3676">
          <p15:clr>
            <a:srgbClr val="A4A3A4"/>
          </p15:clr>
        </p15:guide>
        <p15:guide id="10" pos="2032">
          <p15:clr>
            <a:srgbClr val="A4A3A4"/>
          </p15:clr>
        </p15:guide>
        <p15:guide id="11" pos="2525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46"/>
        <p:guide pos="5514"/>
        <p:guide pos="144" orient="horz"/>
        <p:guide pos="3109" orient="horz"/>
        <p:guide pos="2880"/>
        <p:guide pos="1274" orient="horz"/>
        <p:guide pos="1911"/>
        <p:guide pos="3894"/>
        <p:guide pos="3676"/>
        <p:guide pos="2032"/>
        <p:guide pos="2525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font" Target="fonts/IBMPlexSans-bold.fntdata"/><Relationship Id="rId27" Type="http://schemas.openxmlformats.org/officeDocument/2006/relationships/font" Target="fonts/IBMPlexSans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font" Target="fonts/IBMPlexSans-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0" Type="http://schemas.openxmlformats.org/officeDocument/2006/relationships/font" Target="fonts/IBMPlexSans-boldItalic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1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51cf90a455_0_1540:notes"/>
          <p:cNvSpPr/>
          <p:nvPr>
            <p:ph idx="2" type="sldImg"/>
          </p:nvPr>
        </p:nvSpPr>
        <p:spPr>
          <a:xfrm>
            <a:off x="38131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51cf90a455_0_15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62a292b1e1_0_183:notes"/>
          <p:cNvSpPr/>
          <p:nvPr>
            <p:ph idx="2" type="sldImg"/>
          </p:nvPr>
        </p:nvSpPr>
        <p:spPr>
          <a:xfrm>
            <a:off x="38131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Google Shape;161;g62a292b1e1_0_18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8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that move from scoping of a problem or opportunity, deep contextual understanding of people’s lives and ecosystems, synthesis of insights, generation of ideas, and finally the creation and testing of concepts with target audiences.</a:t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62a292b1e1_0_193:notes"/>
          <p:cNvSpPr/>
          <p:nvPr>
            <p:ph idx="2" type="sldImg"/>
          </p:nvPr>
        </p:nvSpPr>
        <p:spPr>
          <a:xfrm>
            <a:off x="38131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" name="Google Shape;171;g62a292b1e1_0_19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8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that move from scoping of a problem or opportunity, deep contextual understanding of people’s lives and ecosystems, synthesis of insights, generation of ideas, and finally the creation and testing of concepts with target audiences.</a:t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g62a292b1e1_0_208:notes"/>
          <p:cNvSpPr/>
          <p:nvPr>
            <p:ph idx="2" type="sldImg"/>
          </p:nvPr>
        </p:nvSpPr>
        <p:spPr>
          <a:xfrm>
            <a:off x="38131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3" name="Google Shape;183;g62a292b1e1_0_20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8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that move from scoping of a problem or opportunity, deep contextual understanding of people’s lives and ecosystems, synthesis of insights, generation of ideas, and finally the creation and testing of concepts with target audiences.</a:t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g62a292b1e1_0_225:notes"/>
          <p:cNvSpPr/>
          <p:nvPr>
            <p:ph idx="2" type="sldImg"/>
          </p:nvPr>
        </p:nvSpPr>
        <p:spPr>
          <a:xfrm>
            <a:off x="38131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6" name="Google Shape;196;g62a292b1e1_0_2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8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that move from scoping of a problem or opportunity, deep contextual understanding of people’s lives and ecosystems, synthesis of insights, generation of ideas, and finally the creation and testing of concepts with target audiences.</a:t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g62a292b1e1_0_239:notes"/>
          <p:cNvSpPr/>
          <p:nvPr>
            <p:ph idx="2" type="sldImg"/>
          </p:nvPr>
        </p:nvSpPr>
        <p:spPr>
          <a:xfrm>
            <a:off x="38131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8" name="Google Shape;208;g62a292b1e1_0_2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8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that move from scoping of a problem or opportunity, deep contextual understanding of people’s lives and ecosystems, synthesis of insights, generation of ideas, and finally the creation and testing of concepts with target audiences.</a:t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g62a292b1e1_0_249:notes"/>
          <p:cNvSpPr/>
          <p:nvPr>
            <p:ph idx="2" type="sldImg"/>
          </p:nvPr>
        </p:nvSpPr>
        <p:spPr>
          <a:xfrm>
            <a:off x="38131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8" name="Google Shape;218;g62a292b1e1_0_2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8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that move from scoping of a problem or opportunity, deep contextual understanding of people’s lives and ecosystems, synthesis of insights, generation of ideas, and finally the creation and testing of concepts with target audiences.</a:t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g62a292b1e1_0_263:notes"/>
          <p:cNvSpPr/>
          <p:nvPr>
            <p:ph idx="2" type="sldImg"/>
          </p:nvPr>
        </p:nvSpPr>
        <p:spPr>
          <a:xfrm>
            <a:off x="38131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0" name="Google Shape;230;g62a292b1e1_0_2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8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that move from scoping of a problem or opportunity, deep contextual understanding of people’s lives and ecosystems, synthesis of insights, generation of ideas, and finally the creation and testing of concepts with target audiences.</a:t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g62a292b1e1_0_301:notes"/>
          <p:cNvSpPr/>
          <p:nvPr>
            <p:ph idx="2" type="sldImg"/>
          </p:nvPr>
        </p:nvSpPr>
        <p:spPr>
          <a:xfrm>
            <a:off x="38131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2" name="Google Shape;242;g62a292b1e1_0_30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8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that move from scoping of a problem or opportunity, deep contextual understanding of people’s lives and ecosystems, synthesis of insights, generation of ideas, and finally the creation and testing of concepts with target audiences.</a:t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g62a292b1e1_0_289:notes"/>
          <p:cNvSpPr/>
          <p:nvPr>
            <p:ph idx="2" type="sldImg"/>
          </p:nvPr>
        </p:nvSpPr>
        <p:spPr>
          <a:xfrm>
            <a:off x="38131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2" name="Google Shape;252;g62a292b1e1_0_28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8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that move from scoping of a problem or opportunity, deep contextual understanding of people’s lives and ecosystems, synthesis of insights, generation of ideas, and finally the creation and testing of concepts with target audiences.</a:t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62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g62a292b1e1_0_312:notes"/>
          <p:cNvSpPr/>
          <p:nvPr>
            <p:ph idx="2" type="sldImg"/>
          </p:nvPr>
        </p:nvSpPr>
        <p:spPr>
          <a:xfrm>
            <a:off x="38131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4" name="Google Shape;264;g62a292b1e1_0_3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8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that move from scoping of a problem or opportunity, deep contextual understanding of people’s lives and ecosystems, synthesis of insights, generation of ideas, and finally the creation and testing of concepts with target audiences.</a:t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62a292b1e1_0_0:notes"/>
          <p:cNvSpPr/>
          <p:nvPr>
            <p:ph idx="2" type="sldImg"/>
          </p:nvPr>
        </p:nvSpPr>
        <p:spPr>
          <a:xfrm>
            <a:off x="38131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62a292b1e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8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that move from scoping of a problem or opportunity, deep contextual understanding of people’s lives and ecosystems, synthesis of insights, generation of ideas, and finally the creation and testing of concepts with target audiences.</a:t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74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g62a292b1e1_0_325:notes"/>
          <p:cNvSpPr/>
          <p:nvPr>
            <p:ph idx="2" type="sldImg"/>
          </p:nvPr>
        </p:nvSpPr>
        <p:spPr>
          <a:xfrm>
            <a:off x="38131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6" name="Google Shape;276;g62a292b1e1_0_3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8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that move from scoping of a problem or opportunity, deep contextual understanding of people’s lives and ecosystems, synthesis of insights, generation of ideas, and finally the creation and testing of concepts with target audiences.</a:t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84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g62a292b1a5_0_302:notes"/>
          <p:cNvSpPr/>
          <p:nvPr>
            <p:ph idx="2" type="sldImg"/>
          </p:nvPr>
        </p:nvSpPr>
        <p:spPr>
          <a:xfrm>
            <a:off x="38131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6" name="Google Shape;286;g62a292b1a5_0_30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62a292b1e1_0_22:notes"/>
          <p:cNvSpPr/>
          <p:nvPr>
            <p:ph idx="2" type="sldImg"/>
          </p:nvPr>
        </p:nvSpPr>
        <p:spPr>
          <a:xfrm>
            <a:off x="38131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62a292b1e1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8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that move from scoping of a problem or opportunity, deep contextual understanding of people’s lives and ecosystems, synthesis of insights, generation of ideas, and finally the creation and testing of concepts with target audiences.</a:t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62a292b1e1_0_33:notes"/>
          <p:cNvSpPr/>
          <p:nvPr>
            <p:ph idx="2" type="sldImg"/>
          </p:nvPr>
        </p:nvSpPr>
        <p:spPr>
          <a:xfrm>
            <a:off x="38131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62a292b1e1_0_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8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that move from scoping of a problem or opportunity, deep contextual understanding of people’s lives and ecosystems, synthesis of insights, generation of ideas, and finally the creation and testing of concepts with target audiences.</a:t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62a292b1e1_0_99:notes"/>
          <p:cNvSpPr/>
          <p:nvPr>
            <p:ph idx="2" type="sldImg"/>
          </p:nvPr>
        </p:nvSpPr>
        <p:spPr>
          <a:xfrm>
            <a:off x="38131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62a292b1e1_0_9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8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that move from scoping of a problem or opportunity, deep contextual understanding of people’s lives and ecosystems, synthesis of insights, generation of ideas, and finally the creation and testing of concepts with target audiences.</a:t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62a292b1e1_0_123:notes"/>
          <p:cNvSpPr/>
          <p:nvPr>
            <p:ph idx="2" type="sldImg"/>
          </p:nvPr>
        </p:nvSpPr>
        <p:spPr>
          <a:xfrm>
            <a:off x="38131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62a292b1e1_0_1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8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that move from scoping of a problem or opportunity, deep contextual understanding of people’s lives and ecosystems, synthesis of insights, generation of ideas, and finally the creation and testing of concepts with target audiences.</a:t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62a292b1e1_0_146:notes"/>
          <p:cNvSpPr/>
          <p:nvPr>
            <p:ph idx="2" type="sldImg"/>
          </p:nvPr>
        </p:nvSpPr>
        <p:spPr>
          <a:xfrm>
            <a:off x="38131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62a292b1e1_0_1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8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that move from scoping of a problem or opportunity, deep contextual understanding of people’s lives and ecosystems, synthesis of insights, generation of ideas, and finally the creation and testing of concepts with target audiences.</a:t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62a292b1e1_0_156:notes"/>
          <p:cNvSpPr/>
          <p:nvPr>
            <p:ph idx="2" type="sldImg"/>
          </p:nvPr>
        </p:nvSpPr>
        <p:spPr>
          <a:xfrm>
            <a:off x="38131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62a292b1e1_0_1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8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that move from scoping of a problem or opportunity, deep contextual understanding of people’s lives and ecosystems, synthesis of insights, generation of ideas, and finally the creation and testing of concepts with target audiences.</a:t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62a292b1e1_0_169:notes"/>
          <p:cNvSpPr/>
          <p:nvPr>
            <p:ph idx="2" type="sldImg"/>
          </p:nvPr>
        </p:nvSpPr>
        <p:spPr>
          <a:xfrm>
            <a:off x="381319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Google Shape;149;g62a292b1e1_0_1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8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that move from scoping of a problem or opportunity, deep contextual understanding of people’s lives and ecosystems, synthesis of insights, generation of ideas, and finally the creation and testing of concepts with target audiences.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2475" lIns="92475" spcFirstLastPara="1" rIns="92475" wrap="square" tIns="924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1pPr>
            <a:lvl2pPr lvl="1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2pPr>
            <a:lvl3pPr lvl="2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3pPr>
            <a:lvl4pPr lvl="3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4pPr>
            <a:lvl5pPr lvl="4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5pPr>
            <a:lvl6pPr lvl="5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6pPr>
            <a:lvl7pPr lvl="6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7pPr>
            <a:lvl8pPr lvl="7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8pPr>
            <a:lvl9pPr lvl="8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2475" lIns="92475" spcFirstLastPara="1" rIns="92475" wrap="square" tIns="924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900"/>
              <a:buNone/>
              <a:defRPr sz="29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2475" lIns="92475" spcFirstLastPara="1" rIns="92475" wrap="square" tIns="9247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2475" lIns="92475" spcFirstLastPara="1" rIns="92475" wrap="square" tIns="924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100"/>
              <a:buNone/>
              <a:defRPr sz="121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100"/>
              <a:buNone/>
              <a:defRPr sz="121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100"/>
              <a:buNone/>
              <a:defRPr sz="121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100"/>
              <a:buNone/>
              <a:defRPr sz="121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100"/>
              <a:buNone/>
              <a:defRPr sz="121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100"/>
              <a:buNone/>
              <a:defRPr sz="121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100"/>
              <a:buNone/>
              <a:defRPr sz="121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100"/>
              <a:buNone/>
              <a:defRPr sz="121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100"/>
              <a:buNone/>
              <a:defRPr sz="121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2475" lIns="92475" spcFirstLastPara="1" rIns="92475" wrap="square" tIns="9247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2475" lIns="92475" spcFirstLastPara="1" rIns="92475" wrap="square" tIns="9247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2475" lIns="92475" spcFirstLastPara="1" rIns="92475" wrap="square" tIns="9247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2475" lIns="92475" spcFirstLastPara="1" rIns="92475" wrap="square" tIns="924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1pPr>
            <a:lvl2pPr lvl="1" algn="ctr"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2pPr>
            <a:lvl3pPr lvl="2" algn="ctr"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3pPr>
            <a:lvl4pPr lvl="3" algn="ctr"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4pPr>
            <a:lvl5pPr lvl="4" algn="ctr"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5pPr>
            <a:lvl6pPr lvl="5" algn="ctr"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6pPr>
            <a:lvl7pPr lvl="6" algn="ctr"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7pPr>
            <a:lvl8pPr lvl="7" algn="ctr"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8pPr>
            <a:lvl9pPr lvl="8" algn="ctr"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2475" lIns="92475" spcFirstLastPara="1" rIns="92475" wrap="square" tIns="9247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2475" lIns="92475" spcFirstLastPara="1" rIns="92475" wrap="square" tIns="9247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2475" lIns="92475" spcFirstLastPara="1" rIns="92475" wrap="square" tIns="9247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2475" lIns="92475" spcFirstLastPara="1" rIns="92475" wrap="square" tIns="9247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2475" lIns="92475" spcFirstLastPara="1" rIns="92475" wrap="square" tIns="9247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2475" lIns="92475" spcFirstLastPara="1" rIns="92475" wrap="square" tIns="9247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2475" lIns="92475" spcFirstLastPara="1" rIns="92475" wrap="square" tIns="9247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2475" lIns="92475" spcFirstLastPara="1" rIns="92475" wrap="square" tIns="9247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2475" lIns="92475" spcFirstLastPara="1" rIns="92475" wrap="square" tIns="9247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9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2475" lIns="92475" spcFirstLastPara="1" rIns="92475" wrap="square" tIns="9247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2475" lIns="92475" spcFirstLastPara="1" rIns="92475" wrap="square" tIns="9247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2475" lIns="92475" spcFirstLastPara="1" rIns="92475" wrap="square" tIns="9247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2475" lIns="92475" spcFirstLastPara="1" rIns="92475" wrap="square" tIns="9247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2475" lIns="92475" spcFirstLastPara="1" rIns="92475" wrap="square" tIns="9247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1pPr>
            <a:lvl2pPr lvl="1"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2pPr>
            <a:lvl3pPr lvl="2"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3pPr>
            <a:lvl4pPr lvl="3"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4pPr>
            <a:lvl5pPr lvl="4"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5pPr>
            <a:lvl6pPr lvl="5"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6pPr>
            <a:lvl7pPr lvl="6"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7pPr>
            <a:lvl8pPr lvl="7"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8pPr>
            <a:lvl9pPr lvl="8"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2475" lIns="92475" spcFirstLastPara="1" rIns="92475" wrap="square" tIns="9247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2475" lIns="92475" spcFirstLastPara="1" rIns="92475" wrap="square" tIns="924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2475" lIns="92475" spcFirstLastPara="1" rIns="92475" wrap="square" tIns="9247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2475" lIns="92475" spcFirstLastPara="1" rIns="92475" wrap="square" tIns="9247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2475" lIns="92475" spcFirstLastPara="1" rIns="92475" wrap="square" tIns="9247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2475" lIns="92475" spcFirstLastPara="1" rIns="92475" wrap="square" tIns="9247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2475" lIns="92475" spcFirstLastPara="1" rIns="92475" wrap="square" tIns="9247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2475" lIns="92475" spcFirstLastPara="1" rIns="92475" wrap="square" tIns="9247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2475" lIns="92475" spcFirstLastPara="1" rIns="92475" wrap="square" tIns="9247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None/>
              <a:defRPr sz="29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None/>
              <a:defRPr sz="29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None/>
              <a:defRPr sz="29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None/>
              <a:defRPr sz="29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None/>
              <a:defRPr sz="29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None/>
              <a:defRPr sz="29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None/>
              <a:defRPr sz="29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None/>
              <a:defRPr sz="29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None/>
              <a:defRPr sz="29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2475" lIns="92475" spcFirstLastPara="1" rIns="92475" wrap="square" tIns="9247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 sz="1400"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 sz="1400"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 sz="1400"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 sz="1400"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 sz="1400"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 sz="1400"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 sz="1400"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 sz="14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2475" lIns="92475" spcFirstLastPara="1" rIns="92475" wrap="square" tIns="9247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Relationship Id="rId4" Type="http://schemas.openxmlformats.org/officeDocument/2006/relationships/image" Target="../media/image2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jpg"/><Relationship Id="rId4" Type="http://schemas.openxmlformats.org/officeDocument/2006/relationships/image" Target="../media/image2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.jpg"/><Relationship Id="rId4" Type="http://schemas.openxmlformats.org/officeDocument/2006/relationships/image" Target="../media/image2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3.png"/><Relationship Id="rId4" Type="http://schemas.openxmlformats.org/officeDocument/2006/relationships/image" Target="../media/image1.jpg"/><Relationship Id="rId5" Type="http://schemas.openxmlformats.org/officeDocument/2006/relationships/image" Target="../media/image2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.jpg"/><Relationship Id="rId4" Type="http://schemas.openxmlformats.org/officeDocument/2006/relationships/image" Target="../media/image2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.jpg"/><Relationship Id="rId4" Type="http://schemas.openxmlformats.org/officeDocument/2006/relationships/image" Target="../media/image2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.jpg"/><Relationship Id="rId4" Type="http://schemas.openxmlformats.org/officeDocument/2006/relationships/image" Target="../media/image2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.jpg"/><Relationship Id="rId4" Type="http://schemas.openxmlformats.org/officeDocument/2006/relationships/image" Target="../media/image2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1.jpg"/><Relationship Id="rId4" Type="http://schemas.openxmlformats.org/officeDocument/2006/relationships/image" Target="../media/image2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1.jpg"/><Relationship Id="rId4" Type="http://schemas.openxmlformats.org/officeDocument/2006/relationships/image" Target="../media/image2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1.jp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Relationship Id="rId4" Type="http://schemas.openxmlformats.org/officeDocument/2006/relationships/image" Target="../media/image2.pn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1.jpg"/><Relationship Id="rId4" Type="http://schemas.openxmlformats.org/officeDocument/2006/relationships/image" Target="../media/image2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1.jpg"/><Relationship Id="rId4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Relationship Id="rId4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jpg"/><Relationship Id="rId4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jpg"/><Relationship Id="rId4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jpg"/><Relationship Id="rId4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jpg"/><Relationship Id="rId4" Type="http://schemas.openxmlformats.org/officeDocument/2006/relationships/image" Target="../media/image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jpg"/><Relationship Id="rId4" Type="http://schemas.openxmlformats.org/officeDocument/2006/relationships/image" Target="../media/image2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jp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0" y="-200"/>
            <a:ext cx="9144000" cy="5143500"/>
          </a:xfrm>
          <a:prstGeom prst="rect">
            <a:avLst/>
          </a:prstGeom>
          <a:solidFill>
            <a:srgbClr val="3C78D8"/>
          </a:solidFill>
          <a:ln>
            <a:noFill/>
          </a:ln>
        </p:spPr>
        <p:txBody>
          <a:bodyPr anchorCtr="0" anchor="ctr" bIns="72850" lIns="72850" spcFirstLastPara="1" rIns="72850" wrap="square" tIns="728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3C78D8"/>
              </a:solidFill>
            </a:endParaRPr>
          </a:p>
        </p:txBody>
      </p:sp>
      <p:sp>
        <p:nvSpPr>
          <p:cNvPr id="55" name="Google Shape;55;p13"/>
          <p:cNvSpPr txBox="1"/>
          <p:nvPr>
            <p:ph type="title"/>
          </p:nvPr>
        </p:nvSpPr>
        <p:spPr>
          <a:xfrm>
            <a:off x="391000" y="1988225"/>
            <a:ext cx="6733500" cy="755700"/>
          </a:xfrm>
          <a:prstGeom prst="rect">
            <a:avLst/>
          </a:prstGeom>
        </p:spPr>
        <p:txBody>
          <a:bodyPr anchorCtr="0" anchor="b" bIns="92475" lIns="92475" spcFirstLastPara="1" rIns="92475" wrap="square" tIns="924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800">
                <a:solidFill>
                  <a:srgbClr val="FFFFFF"/>
                </a:solidFill>
                <a:latin typeface="IBM Plex Sans"/>
                <a:ea typeface="IBM Plex Sans"/>
                <a:cs typeface="IBM Plex Sans"/>
                <a:sym typeface="IBM Plex Sans"/>
              </a:rPr>
              <a:t>HCD Exercise</a:t>
            </a:r>
            <a:endParaRPr sz="4800">
              <a:solidFill>
                <a:srgbClr val="FFFFFF"/>
              </a:solidFill>
            </a:endParaRPr>
          </a:p>
        </p:txBody>
      </p:sp>
      <p:sp>
        <p:nvSpPr>
          <p:cNvPr id="56" name="Google Shape;56;p13"/>
          <p:cNvSpPr/>
          <p:nvPr/>
        </p:nvSpPr>
        <p:spPr>
          <a:xfrm>
            <a:off x="150" y="4773075"/>
            <a:ext cx="9144000" cy="371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7" name="Google Shape;57;p13"/>
          <p:cNvGrpSpPr/>
          <p:nvPr/>
        </p:nvGrpSpPr>
        <p:grpSpPr>
          <a:xfrm>
            <a:off x="7462201" y="4812275"/>
            <a:ext cx="1068401" cy="288301"/>
            <a:chOff x="7462201" y="4812275"/>
            <a:chExt cx="1068401" cy="288301"/>
          </a:xfrm>
        </p:grpSpPr>
        <p:pic>
          <p:nvPicPr>
            <p:cNvPr id="58" name="Google Shape;58;p1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8195884" y="4812275"/>
              <a:ext cx="334718" cy="28830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9" name="Google Shape;59;p13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7462201" y="4846024"/>
              <a:ext cx="645825" cy="225525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22"/>
          <p:cNvSpPr/>
          <p:nvPr/>
        </p:nvSpPr>
        <p:spPr>
          <a:xfrm>
            <a:off x="150" y="4773075"/>
            <a:ext cx="9144000" cy="371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4" name="Google Shape;164;p22"/>
          <p:cNvSpPr txBox="1"/>
          <p:nvPr>
            <p:ph type="title"/>
          </p:nvPr>
        </p:nvSpPr>
        <p:spPr>
          <a:xfrm>
            <a:off x="362489" y="4834505"/>
            <a:ext cx="4216500" cy="266400"/>
          </a:xfrm>
          <a:prstGeom prst="rect">
            <a:avLst/>
          </a:prstGeom>
        </p:spPr>
        <p:txBody>
          <a:bodyPr anchorCtr="0" anchor="b" bIns="92475" lIns="92475" spcFirstLastPara="1" rIns="92475" wrap="square" tIns="924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500"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500"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500"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500">
                <a:solidFill>
                  <a:srgbClr val="000000"/>
                </a:solidFill>
                <a:latin typeface="IBM Plex Sans"/>
                <a:ea typeface="IBM Plex Sans"/>
                <a:cs typeface="IBM Plex Sans"/>
                <a:sym typeface="IBM Plex Sans"/>
              </a:rPr>
              <a:t> </a:t>
            </a:r>
            <a:r>
              <a:rPr b="1" lang="en" sz="500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rPr>
              <a:t> </a:t>
            </a:r>
            <a:endParaRPr b="1" sz="5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165" name="Google Shape;165;p22"/>
          <p:cNvSpPr txBox="1"/>
          <p:nvPr>
            <p:ph idx="1" type="body"/>
          </p:nvPr>
        </p:nvSpPr>
        <p:spPr>
          <a:xfrm>
            <a:off x="444450" y="831750"/>
            <a:ext cx="6139500" cy="3615600"/>
          </a:xfrm>
          <a:prstGeom prst="rect">
            <a:avLst/>
          </a:prstGeom>
        </p:spPr>
        <p:txBody>
          <a:bodyPr anchorCtr="0" anchor="t" bIns="92475" lIns="92475" spcFirstLastPara="1" rIns="92475" wrap="square" tIns="924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rPr>
              <a:t>Reflect on the story</a:t>
            </a:r>
            <a:r>
              <a:rPr lang="en" sz="3000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rPr>
              <a:t>. Ask yourself </a:t>
            </a:r>
            <a:r>
              <a:rPr b="1" lang="en" sz="3000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rPr>
              <a:t>why was it a positive or negative experience?</a:t>
            </a:r>
            <a:r>
              <a:rPr lang="en" sz="3000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rPr>
              <a:t> Keep asking till you feel you have gotten to the root</a:t>
            </a:r>
            <a:r>
              <a:rPr lang="en" sz="3000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rPr>
              <a:t> and </a:t>
            </a:r>
            <a:r>
              <a:rPr b="1" lang="en" sz="3000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rPr>
              <a:t>a strong insight</a:t>
            </a:r>
            <a:r>
              <a:rPr lang="en" sz="3000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rPr>
              <a:t>. </a:t>
            </a:r>
            <a:endParaRPr b="1" sz="18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rgbClr val="000000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rgbClr val="000000"/>
                </a:solidFill>
                <a:latin typeface="IBM Plex Sans"/>
                <a:ea typeface="IBM Plex Sans"/>
                <a:cs typeface="IBM Plex Sans"/>
                <a:sym typeface="IBM Plex Sans"/>
              </a:rPr>
              <a:t>Ask your partner any follow up questions you may have - but you do not need to confirm the insight just yet</a:t>
            </a:r>
            <a:r>
              <a:rPr b="1" lang="en" sz="1400">
                <a:solidFill>
                  <a:srgbClr val="000000"/>
                </a:solidFill>
                <a:latin typeface="IBM Plex Sans"/>
                <a:ea typeface="IBM Plex Sans"/>
                <a:cs typeface="IBM Plex Sans"/>
                <a:sym typeface="IBM Plex Sans"/>
              </a:rPr>
              <a:t>. </a:t>
            </a:r>
            <a:r>
              <a:rPr b="1" lang="en" sz="1400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rPr>
              <a:t>Take 10 Min. </a:t>
            </a:r>
            <a:endParaRPr b="1" sz="36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6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6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grpSp>
        <p:nvGrpSpPr>
          <p:cNvPr id="166" name="Google Shape;166;p22"/>
          <p:cNvGrpSpPr/>
          <p:nvPr/>
        </p:nvGrpSpPr>
        <p:grpSpPr>
          <a:xfrm>
            <a:off x="7462201" y="4812275"/>
            <a:ext cx="1068401" cy="288301"/>
            <a:chOff x="7462201" y="4812275"/>
            <a:chExt cx="1068401" cy="288301"/>
          </a:xfrm>
        </p:grpSpPr>
        <p:pic>
          <p:nvPicPr>
            <p:cNvPr id="167" name="Google Shape;167;p22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8195884" y="4812275"/>
              <a:ext cx="334718" cy="28830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68" name="Google Shape;168;p22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7462201" y="4846024"/>
              <a:ext cx="645825" cy="225525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23"/>
          <p:cNvSpPr/>
          <p:nvPr/>
        </p:nvSpPr>
        <p:spPr>
          <a:xfrm>
            <a:off x="150" y="4773075"/>
            <a:ext cx="9144000" cy="371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4" name="Google Shape;174;p23"/>
          <p:cNvSpPr txBox="1"/>
          <p:nvPr>
            <p:ph type="title"/>
          </p:nvPr>
        </p:nvSpPr>
        <p:spPr>
          <a:xfrm>
            <a:off x="362489" y="4834505"/>
            <a:ext cx="4216500" cy="266400"/>
          </a:xfrm>
          <a:prstGeom prst="rect">
            <a:avLst/>
          </a:prstGeom>
        </p:spPr>
        <p:txBody>
          <a:bodyPr anchorCtr="0" anchor="b" bIns="92475" lIns="92475" spcFirstLastPara="1" rIns="92475" wrap="square" tIns="924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500"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500"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500"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500">
                <a:solidFill>
                  <a:srgbClr val="000000"/>
                </a:solidFill>
                <a:latin typeface="IBM Plex Sans"/>
                <a:ea typeface="IBM Plex Sans"/>
                <a:cs typeface="IBM Plex Sans"/>
                <a:sym typeface="IBM Plex Sans"/>
              </a:rPr>
              <a:t> </a:t>
            </a:r>
            <a:r>
              <a:rPr b="1" lang="en" sz="500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rPr>
              <a:t> </a:t>
            </a:r>
            <a:endParaRPr b="1" sz="5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175" name="Google Shape;175;p23"/>
          <p:cNvSpPr txBox="1"/>
          <p:nvPr/>
        </p:nvSpPr>
        <p:spPr>
          <a:xfrm>
            <a:off x="391000" y="742400"/>
            <a:ext cx="3964200" cy="495300"/>
          </a:xfrm>
          <a:prstGeom prst="rect">
            <a:avLst/>
          </a:prstGeom>
          <a:solidFill>
            <a:srgbClr val="3C78D8"/>
          </a:solidFill>
          <a:ln>
            <a:noFill/>
          </a:ln>
        </p:spPr>
        <p:txBody>
          <a:bodyPr anchorCtr="0" anchor="ctr" bIns="119075" lIns="119075" spcFirstLastPara="1" rIns="119075" wrap="square" tIns="1190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Arial"/>
              <a:buNone/>
            </a:pPr>
            <a:r>
              <a:rPr b="1" lang="en">
                <a:solidFill>
                  <a:srgbClr val="FFFFFF"/>
                </a:solidFill>
                <a:latin typeface="IBM Plex Sans"/>
                <a:ea typeface="IBM Plex Sans"/>
                <a:cs typeface="IBM Plex Sans"/>
                <a:sym typeface="IBM Plex Sans"/>
              </a:rPr>
              <a:t>IDEATION</a:t>
            </a:r>
            <a:endParaRPr b="1"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176" name="Google Shape;176;p23"/>
          <p:cNvSpPr txBox="1"/>
          <p:nvPr/>
        </p:nvSpPr>
        <p:spPr>
          <a:xfrm>
            <a:off x="391000" y="1355850"/>
            <a:ext cx="3964200" cy="593400"/>
          </a:xfrm>
          <a:prstGeom prst="rect">
            <a:avLst/>
          </a:prstGeom>
          <a:noFill/>
          <a:ln>
            <a:noFill/>
          </a:ln>
        </p:spPr>
        <p:txBody>
          <a:bodyPr anchorCtr="0" anchor="t" bIns="72850" lIns="72850" spcFirstLastPara="1" rIns="72850" wrap="square" tIns="728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rPr lang="en" sz="10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Generate multiple creative ideas to solve for problem or opportunity - based on insights and understanding of users</a:t>
            </a:r>
            <a:endParaRPr sz="10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t/>
            </a:r>
            <a:endParaRPr sz="10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177" name="Google Shape;177;p23"/>
          <p:cNvSpPr txBox="1"/>
          <p:nvPr/>
        </p:nvSpPr>
        <p:spPr>
          <a:xfrm>
            <a:off x="391000" y="1951900"/>
            <a:ext cx="8039100" cy="155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Making the creative leap into solutions that will help the user accomplish their goals while addressing their deeper anxieties.</a:t>
            </a:r>
            <a:endParaRPr b="1" sz="24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TIME</a:t>
            </a:r>
            <a:endParaRPr b="1" sz="11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10 mins</a:t>
            </a:r>
            <a:endParaRPr sz="11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TOOL </a:t>
            </a:r>
            <a:endParaRPr b="1" sz="11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How might we…  | What if…</a:t>
            </a:r>
            <a:endParaRPr sz="11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grpSp>
        <p:nvGrpSpPr>
          <p:cNvPr id="178" name="Google Shape;178;p23"/>
          <p:cNvGrpSpPr/>
          <p:nvPr/>
        </p:nvGrpSpPr>
        <p:grpSpPr>
          <a:xfrm>
            <a:off x="7462201" y="4812275"/>
            <a:ext cx="1068401" cy="288301"/>
            <a:chOff x="7462201" y="4812275"/>
            <a:chExt cx="1068401" cy="288301"/>
          </a:xfrm>
        </p:grpSpPr>
        <p:pic>
          <p:nvPicPr>
            <p:cNvPr id="179" name="Google Shape;179;p2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8195884" y="4812275"/>
              <a:ext cx="334718" cy="28830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80" name="Google Shape;180;p23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7462201" y="4846024"/>
              <a:ext cx="645825" cy="225525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24"/>
          <p:cNvSpPr/>
          <p:nvPr/>
        </p:nvSpPr>
        <p:spPr>
          <a:xfrm>
            <a:off x="150" y="4773075"/>
            <a:ext cx="9144000" cy="371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6" name="Google Shape;186;p24"/>
          <p:cNvSpPr txBox="1"/>
          <p:nvPr>
            <p:ph type="title"/>
          </p:nvPr>
        </p:nvSpPr>
        <p:spPr>
          <a:xfrm>
            <a:off x="362489" y="4834505"/>
            <a:ext cx="4216500" cy="266400"/>
          </a:xfrm>
          <a:prstGeom prst="rect">
            <a:avLst/>
          </a:prstGeom>
        </p:spPr>
        <p:txBody>
          <a:bodyPr anchorCtr="0" anchor="b" bIns="92475" lIns="92475" spcFirstLastPara="1" rIns="92475" wrap="square" tIns="924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500"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500"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500"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500">
                <a:solidFill>
                  <a:srgbClr val="000000"/>
                </a:solidFill>
                <a:latin typeface="IBM Plex Sans"/>
                <a:ea typeface="IBM Plex Sans"/>
                <a:cs typeface="IBM Plex Sans"/>
                <a:sym typeface="IBM Plex Sans"/>
              </a:rPr>
              <a:t> </a:t>
            </a:r>
            <a:r>
              <a:rPr b="1" lang="en" sz="500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rPr>
              <a:t> </a:t>
            </a:r>
            <a:endParaRPr b="1" sz="5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187" name="Google Shape;187;p24"/>
          <p:cNvSpPr txBox="1"/>
          <p:nvPr/>
        </p:nvSpPr>
        <p:spPr>
          <a:xfrm>
            <a:off x="391000" y="742400"/>
            <a:ext cx="3964200" cy="495300"/>
          </a:xfrm>
          <a:prstGeom prst="rect">
            <a:avLst/>
          </a:prstGeom>
          <a:solidFill>
            <a:srgbClr val="3C78D8"/>
          </a:solidFill>
          <a:ln>
            <a:noFill/>
          </a:ln>
        </p:spPr>
        <p:txBody>
          <a:bodyPr anchorCtr="0" anchor="ctr" bIns="119075" lIns="119075" spcFirstLastPara="1" rIns="119075" wrap="square" tIns="1190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Arial"/>
              <a:buNone/>
            </a:pPr>
            <a:r>
              <a:rPr b="1" lang="en">
                <a:solidFill>
                  <a:srgbClr val="FFFFFF"/>
                </a:solidFill>
                <a:latin typeface="IBM Plex Sans"/>
                <a:ea typeface="IBM Plex Sans"/>
                <a:cs typeface="IBM Plex Sans"/>
                <a:sym typeface="IBM Plex Sans"/>
              </a:rPr>
              <a:t>IDEATION</a:t>
            </a:r>
            <a:endParaRPr b="1"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188" name="Google Shape;188;p24"/>
          <p:cNvSpPr txBox="1"/>
          <p:nvPr/>
        </p:nvSpPr>
        <p:spPr>
          <a:xfrm>
            <a:off x="391000" y="1355850"/>
            <a:ext cx="3964200" cy="593400"/>
          </a:xfrm>
          <a:prstGeom prst="rect">
            <a:avLst/>
          </a:prstGeom>
          <a:noFill/>
          <a:ln>
            <a:noFill/>
          </a:ln>
        </p:spPr>
        <p:txBody>
          <a:bodyPr anchorCtr="0" anchor="t" bIns="72850" lIns="72850" spcFirstLastPara="1" rIns="72850" wrap="square" tIns="728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rPr lang="en" sz="10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Generate multiple creative ideas to solve for problem or opportunity - based on insights and understanding of users</a:t>
            </a:r>
            <a:endParaRPr sz="10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t/>
            </a:r>
            <a:endParaRPr sz="10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pic>
        <p:nvPicPr>
          <p:cNvPr id="189" name="Google Shape;189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337302" y="2021887"/>
            <a:ext cx="3022126" cy="2261375"/>
          </a:xfrm>
          <a:prstGeom prst="rect">
            <a:avLst/>
          </a:prstGeom>
          <a:noFill/>
          <a:ln>
            <a:noFill/>
          </a:ln>
        </p:spPr>
      </p:pic>
      <p:sp>
        <p:nvSpPr>
          <p:cNvPr id="190" name="Google Shape;190;p24"/>
          <p:cNvSpPr txBox="1"/>
          <p:nvPr/>
        </p:nvSpPr>
        <p:spPr>
          <a:xfrm>
            <a:off x="435100" y="2794513"/>
            <a:ext cx="40713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rPr>
              <a:t>The creative process goes through a cycle of divergent and convergent thinking</a:t>
            </a:r>
            <a:endParaRPr b="1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grpSp>
        <p:nvGrpSpPr>
          <p:cNvPr id="191" name="Google Shape;191;p24"/>
          <p:cNvGrpSpPr/>
          <p:nvPr/>
        </p:nvGrpSpPr>
        <p:grpSpPr>
          <a:xfrm>
            <a:off x="7462201" y="4812275"/>
            <a:ext cx="1068401" cy="288301"/>
            <a:chOff x="7462201" y="4812275"/>
            <a:chExt cx="1068401" cy="288301"/>
          </a:xfrm>
        </p:grpSpPr>
        <p:pic>
          <p:nvPicPr>
            <p:cNvPr id="192" name="Google Shape;192;p24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8195884" y="4812275"/>
              <a:ext cx="334718" cy="28830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93" name="Google Shape;193;p24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7462201" y="4846024"/>
              <a:ext cx="645825" cy="225525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25"/>
          <p:cNvSpPr/>
          <p:nvPr/>
        </p:nvSpPr>
        <p:spPr>
          <a:xfrm>
            <a:off x="150" y="4773075"/>
            <a:ext cx="9144000" cy="371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9" name="Google Shape;199;p25"/>
          <p:cNvSpPr txBox="1"/>
          <p:nvPr>
            <p:ph type="title"/>
          </p:nvPr>
        </p:nvSpPr>
        <p:spPr>
          <a:xfrm>
            <a:off x="362489" y="4834505"/>
            <a:ext cx="4216500" cy="266400"/>
          </a:xfrm>
          <a:prstGeom prst="rect">
            <a:avLst/>
          </a:prstGeom>
        </p:spPr>
        <p:txBody>
          <a:bodyPr anchorCtr="0" anchor="b" bIns="92475" lIns="92475" spcFirstLastPara="1" rIns="92475" wrap="square" tIns="924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500"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500"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500"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500">
                <a:solidFill>
                  <a:srgbClr val="000000"/>
                </a:solidFill>
                <a:latin typeface="IBM Plex Sans"/>
                <a:ea typeface="IBM Plex Sans"/>
                <a:cs typeface="IBM Plex Sans"/>
                <a:sym typeface="IBM Plex Sans"/>
              </a:rPr>
              <a:t> </a:t>
            </a:r>
            <a:r>
              <a:rPr b="1" lang="en" sz="500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rPr>
              <a:t> </a:t>
            </a:r>
            <a:endParaRPr b="1" sz="5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200" name="Google Shape;200;p25"/>
          <p:cNvSpPr txBox="1"/>
          <p:nvPr/>
        </p:nvSpPr>
        <p:spPr>
          <a:xfrm>
            <a:off x="391000" y="742400"/>
            <a:ext cx="3964200" cy="495300"/>
          </a:xfrm>
          <a:prstGeom prst="rect">
            <a:avLst/>
          </a:prstGeom>
          <a:solidFill>
            <a:srgbClr val="3C78D8"/>
          </a:solidFill>
          <a:ln>
            <a:noFill/>
          </a:ln>
        </p:spPr>
        <p:txBody>
          <a:bodyPr anchorCtr="0" anchor="ctr" bIns="119075" lIns="119075" spcFirstLastPara="1" rIns="119075" wrap="square" tIns="1190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Arial"/>
              <a:buNone/>
            </a:pPr>
            <a:r>
              <a:rPr b="1" lang="en">
                <a:solidFill>
                  <a:srgbClr val="FFFFFF"/>
                </a:solidFill>
                <a:latin typeface="IBM Plex Sans"/>
                <a:ea typeface="IBM Plex Sans"/>
                <a:cs typeface="IBM Plex Sans"/>
                <a:sym typeface="IBM Plex Sans"/>
              </a:rPr>
              <a:t>IDEATION</a:t>
            </a:r>
            <a:endParaRPr b="1"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201" name="Google Shape;201;p25"/>
          <p:cNvSpPr txBox="1"/>
          <p:nvPr/>
        </p:nvSpPr>
        <p:spPr>
          <a:xfrm>
            <a:off x="391000" y="1355850"/>
            <a:ext cx="3964200" cy="593400"/>
          </a:xfrm>
          <a:prstGeom prst="rect">
            <a:avLst/>
          </a:prstGeom>
          <a:noFill/>
          <a:ln>
            <a:noFill/>
          </a:ln>
        </p:spPr>
        <p:txBody>
          <a:bodyPr anchorCtr="0" anchor="t" bIns="72850" lIns="72850" spcFirstLastPara="1" rIns="72850" wrap="square" tIns="728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rPr lang="en" sz="10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Generate multiple creative ideas to solve for problem or opportunity - based on insights and understanding of users</a:t>
            </a:r>
            <a:endParaRPr sz="10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t/>
            </a:r>
            <a:endParaRPr sz="10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202" name="Google Shape;202;p25"/>
          <p:cNvSpPr txBox="1"/>
          <p:nvPr/>
        </p:nvSpPr>
        <p:spPr>
          <a:xfrm>
            <a:off x="391000" y="1991200"/>
            <a:ext cx="69702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rPr>
              <a:t>How might we… </a:t>
            </a:r>
            <a:endParaRPr b="1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rPr>
              <a:t>This will help you frame your insight as an opportunity</a:t>
            </a:r>
            <a:endParaRPr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rPr>
              <a:t>What if… </a:t>
            </a:r>
            <a:endParaRPr b="1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rPr>
              <a:t>… it was an object or a thing</a:t>
            </a:r>
            <a:endParaRPr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rPr>
              <a:t>… it was a person</a:t>
            </a:r>
            <a:endParaRPr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rPr>
              <a:t>… it was a service </a:t>
            </a:r>
            <a:endParaRPr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rPr>
              <a:t>… it was an interaction</a:t>
            </a:r>
            <a:endParaRPr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rPr>
              <a:t>… it was a communication</a:t>
            </a:r>
            <a:endParaRPr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grpSp>
        <p:nvGrpSpPr>
          <p:cNvPr id="203" name="Google Shape;203;p25"/>
          <p:cNvGrpSpPr/>
          <p:nvPr/>
        </p:nvGrpSpPr>
        <p:grpSpPr>
          <a:xfrm>
            <a:off x="7462201" y="4812275"/>
            <a:ext cx="1068401" cy="288301"/>
            <a:chOff x="7462201" y="4812275"/>
            <a:chExt cx="1068401" cy="288301"/>
          </a:xfrm>
        </p:grpSpPr>
        <p:pic>
          <p:nvPicPr>
            <p:cNvPr id="204" name="Google Shape;204;p25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8195884" y="4812275"/>
              <a:ext cx="334718" cy="28830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05" name="Google Shape;205;p25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7462201" y="4846024"/>
              <a:ext cx="645825" cy="225525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26"/>
          <p:cNvSpPr/>
          <p:nvPr/>
        </p:nvSpPr>
        <p:spPr>
          <a:xfrm>
            <a:off x="150" y="4773075"/>
            <a:ext cx="9144000" cy="371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1" name="Google Shape;211;p26"/>
          <p:cNvSpPr txBox="1"/>
          <p:nvPr>
            <p:ph type="title"/>
          </p:nvPr>
        </p:nvSpPr>
        <p:spPr>
          <a:xfrm>
            <a:off x="362489" y="4834505"/>
            <a:ext cx="4216500" cy="266400"/>
          </a:xfrm>
          <a:prstGeom prst="rect">
            <a:avLst/>
          </a:prstGeom>
        </p:spPr>
        <p:txBody>
          <a:bodyPr anchorCtr="0" anchor="b" bIns="92475" lIns="92475" spcFirstLastPara="1" rIns="92475" wrap="square" tIns="924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500"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500"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500"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500">
                <a:solidFill>
                  <a:srgbClr val="000000"/>
                </a:solidFill>
                <a:latin typeface="IBM Plex Sans"/>
                <a:ea typeface="IBM Plex Sans"/>
                <a:cs typeface="IBM Plex Sans"/>
                <a:sym typeface="IBM Plex Sans"/>
              </a:rPr>
              <a:t> </a:t>
            </a:r>
            <a:r>
              <a:rPr b="1" lang="en" sz="500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rPr>
              <a:t> </a:t>
            </a:r>
            <a:endParaRPr b="1" sz="5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212" name="Google Shape;212;p26"/>
          <p:cNvSpPr txBox="1"/>
          <p:nvPr>
            <p:ph idx="1" type="body"/>
          </p:nvPr>
        </p:nvSpPr>
        <p:spPr>
          <a:xfrm>
            <a:off x="444450" y="831750"/>
            <a:ext cx="6139500" cy="3615600"/>
          </a:xfrm>
          <a:prstGeom prst="rect">
            <a:avLst/>
          </a:prstGeom>
        </p:spPr>
        <p:txBody>
          <a:bodyPr anchorCtr="0" anchor="t" bIns="92475" lIns="92475" spcFirstLastPara="1" rIns="92475" wrap="square" tIns="924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rPr>
              <a:t>Frame a HMW </a:t>
            </a:r>
            <a:r>
              <a:rPr lang="en" sz="3000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rPr>
              <a:t>based on your </a:t>
            </a:r>
            <a:r>
              <a:rPr b="1" lang="en" sz="3000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rPr>
              <a:t>insight </a:t>
            </a:r>
            <a:r>
              <a:rPr lang="en" sz="3000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rPr>
              <a:t>and the </a:t>
            </a:r>
            <a:r>
              <a:rPr b="1" lang="en" sz="3000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rPr>
              <a:t>root problem</a:t>
            </a:r>
            <a:r>
              <a:rPr lang="en" sz="3000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rPr>
              <a:t> you think </a:t>
            </a:r>
            <a:r>
              <a:rPr b="1" lang="en" sz="3000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rPr>
              <a:t>your partner faced</a:t>
            </a:r>
            <a:r>
              <a:rPr lang="en" sz="3000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rPr>
              <a:t>. Next, use the </a:t>
            </a:r>
            <a:r>
              <a:rPr b="1" lang="en" sz="3000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rPr>
              <a:t>What If</a:t>
            </a:r>
            <a:r>
              <a:rPr lang="en" sz="3000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rPr>
              <a:t> tool to come up with some </a:t>
            </a:r>
            <a:r>
              <a:rPr b="1" lang="en" sz="3000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rPr>
              <a:t>potential solutions</a:t>
            </a:r>
            <a:r>
              <a:rPr lang="en" sz="3000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rPr>
              <a:t>. </a:t>
            </a:r>
            <a:endParaRPr b="1" sz="18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rgbClr val="000000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rgbClr val="000000"/>
                </a:solidFill>
                <a:latin typeface="IBM Plex Sans"/>
                <a:ea typeface="IBM Plex Sans"/>
                <a:cs typeface="IBM Plex Sans"/>
                <a:sym typeface="IBM Plex Sans"/>
              </a:rPr>
              <a:t>You do not need to brainstorm with your partner but you could if both of you want to do so</a:t>
            </a:r>
            <a:r>
              <a:rPr b="1" lang="en" sz="1400">
                <a:solidFill>
                  <a:srgbClr val="000000"/>
                </a:solidFill>
                <a:latin typeface="IBM Plex Sans"/>
                <a:ea typeface="IBM Plex Sans"/>
                <a:cs typeface="IBM Plex Sans"/>
                <a:sym typeface="IBM Plex Sans"/>
              </a:rPr>
              <a:t>. </a:t>
            </a:r>
            <a:r>
              <a:rPr b="1" lang="en" sz="1400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rPr>
              <a:t>Take 10 Min. </a:t>
            </a:r>
            <a:endParaRPr b="1" sz="36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6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6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grpSp>
        <p:nvGrpSpPr>
          <p:cNvPr id="213" name="Google Shape;213;p26"/>
          <p:cNvGrpSpPr/>
          <p:nvPr/>
        </p:nvGrpSpPr>
        <p:grpSpPr>
          <a:xfrm>
            <a:off x="7462201" y="4812275"/>
            <a:ext cx="1068401" cy="288301"/>
            <a:chOff x="7462201" y="4812275"/>
            <a:chExt cx="1068401" cy="288301"/>
          </a:xfrm>
        </p:grpSpPr>
        <p:pic>
          <p:nvPicPr>
            <p:cNvPr id="214" name="Google Shape;214;p26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8195884" y="4812275"/>
              <a:ext cx="334718" cy="28830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15" name="Google Shape;215;p26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7462201" y="4846024"/>
              <a:ext cx="645825" cy="225525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27"/>
          <p:cNvSpPr/>
          <p:nvPr/>
        </p:nvSpPr>
        <p:spPr>
          <a:xfrm>
            <a:off x="150" y="4773075"/>
            <a:ext cx="9144000" cy="371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1" name="Google Shape;221;p27"/>
          <p:cNvSpPr txBox="1"/>
          <p:nvPr>
            <p:ph type="title"/>
          </p:nvPr>
        </p:nvSpPr>
        <p:spPr>
          <a:xfrm>
            <a:off x="362489" y="4834505"/>
            <a:ext cx="4216500" cy="266400"/>
          </a:xfrm>
          <a:prstGeom prst="rect">
            <a:avLst/>
          </a:prstGeom>
        </p:spPr>
        <p:txBody>
          <a:bodyPr anchorCtr="0" anchor="b" bIns="92475" lIns="92475" spcFirstLastPara="1" rIns="92475" wrap="square" tIns="924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500"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500"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500"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500">
                <a:solidFill>
                  <a:srgbClr val="000000"/>
                </a:solidFill>
                <a:latin typeface="IBM Plex Sans"/>
                <a:ea typeface="IBM Plex Sans"/>
                <a:cs typeface="IBM Plex Sans"/>
                <a:sym typeface="IBM Plex Sans"/>
              </a:rPr>
              <a:t> </a:t>
            </a:r>
            <a:r>
              <a:rPr b="1" lang="en" sz="500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rPr>
              <a:t> </a:t>
            </a:r>
            <a:endParaRPr b="1" sz="5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222" name="Google Shape;222;p27"/>
          <p:cNvSpPr txBox="1"/>
          <p:nvPr/>
        </p:nvSpPr>
        <p:spPr>
          <a:xfrm>
            <a:off x="391000" y="742400"/>
            <a:ext cx="3964200" cy="495300"/>
          </a:xfrm>
          <a:prstGeom prst="rect">
            <a:avLst/>
          </a:prstGeom>
          <a:solidFill>
            <a:srgbClr val="3C78D8"/>
          </a:solidFill>
          <a:ln>
            <a:noFill/>
          </a:ln>
        </p:spPr>
        <p:txBody>
          <a:bodyPr anchorCtr="0" anchor="ctr" bIns="119075" lIns="119075" spcFirstLastPara="1" rIns="119075" wrap="square" tIns="1190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700"/>
              <a:buFont typeface="Arial"/>
              <a:buNone/>
            </a:pPr>
            <a:r>
              <a:rPr b="1" lang="en">
                <a:solidFill>
                  <a:schemeClr val="lt1"/>
                </a:solidFill>
                <a:latin typeface="IBM Plex Sans"/>
                <a:ea typeface="IBM Plex Sans"/>
                <a:cs typeface="IBM Plex Sans"/>
                <a:sym typeface="IBM Plex Sans"/>
              </a:rPr>
              <a:t>PROTOTYPING</a:t>
            </a:r>
            <a:endParaRPr b="1">
              <a:solidFill>
                <a:srgbClr val="FFFFFF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223" name="Google Shape;223;p27"/>
          <p:cNvSpPr txBox="1"/>
          <p:nvPr/>
        </p:nvSpPr>
        <p:spPr>
          <a:xfrm>
            <a:off x="391000" y="1355850"/>
            <a:ext cx="3964200" cy="593400"/>
          </a:xfrm>
          <a:prstGeom prst="rect">
            <a:avLst/>
          </a:prstGeom>
          <a:noFill/>
          <a:ln>
            <a:noFill/>
          </a:ln>
        </p:spPr>
        <p:txBody>
          <a:bodyPr anchorCtr="0" anchor="t" bIns="72850" lIns="72850" spcFirstLastPara="1" rIns="72850" wrap="square" tIns="728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rPr lang="en" sz="10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Build and test experienceable early versions of the solution with target users.</a:t>
            </a:r>
            <a:endParaRPr sz="10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t/>
            </a:r>
            <a:endParaRPr sz="10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224" name="Google Shape;224;p27"/>
          <p:cNvSpPr txBox="1"/>
          <p:nvPr/>
        </p:nvSpPr>
        <p:spPr>
          <a:xfrm>
            <a:off x="391000" y="1951900"/>
            <a:ext cx="8039100" cy="155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Making ideas real and tangible… to others who will help you build on it</a:t>
            </a:r>
            <a:endParaRPr b="1" sz="24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TIME</a:t>
            </a:r>
            <a:endParaRPr b="1" sz="11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10 mins</a:t>
            </a:r>
            <a:endParaRPr sz="11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TOOL </a:t>
            </a:r>
            <a:endParaRPr b="1" sz="11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Rapid sketching, Physical mock-ups</a:t>
            </a:r>
            <a:endParaRPr sz="11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grpSp>
        <p:nvGrpSpPr>
          <p:cNvPr id="225" name="Google Shape;225;p27"/>
          <p:cNvGrpSpPr/>
          <p:nvPr/>
        </p:nvGrpSpPr>
        <p:grpSpPr>
          <a:xfrm>
            <a:off x="7462201" y="4812275"/>
            <a:ext cx="1068401" cy="288301"/>
            <a:chOff x="7462201" y="4812275"/>
            <a:chExt cx="1068401" cy="288301"/>
          </a:xfrm>
        </p:grpSpPr>
        <p:pic>
          <p:nvPicPr>
            <p:cNvPr id="226" name="Google Shape;226;p27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8195884" y="4812275"/>
              <a:ext cx="334718" cy="28830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27" name="Google Shape;227;p27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7462201" y="4846024"/>
              <a:ext cx="645825" cy="225525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28"/>
          <p:cNvSpPr/>
          <p:nvPr/>
        </p:nvSpPr>
        <p:spPr>
          <a:xfrm>
            <a:off x="150" y="4773075"/>
            <a:ext cx="9144000" cy="371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3" name="Google Shape;233;p28"/>
          <p:cNvSpPr txBox="1"/>
          <p:nvPr>
            <p:ph type="title"/>
          </p:nvPr>
        </p:nvSpPr>
        <p:spPr>
          <a:xfrm>
            <a:off x="362489" y="4834505"/>
            <a:ext cx="4216500" cy="266400"/>
          </a:xfrm>
          <a:prstGeom prst="rect">
            <a:avLst/>
          </a:prstGeom>
        </p:spPr>
        <p:txBody>
          <a:bodyPr anchorCtr="0" anchor="b" bIns="92475" lIns="92475" spcFirstLastPara="1" rIns="92475" wrap="square" tIns="924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500"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500"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500"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500">
                <a:solidFill>
                  <a:srgbClr val="000000"/>
                </a:solidFill>
                <a:latin typeface="IBM Plex Sans"/>
                <a:ea typeface="IBM Plex Sans"/>
                <a:cs typeface="IBM Plex Sans"/>
                <a:sym typeface="IBM Plex Sans"/>
              </a:rPr>
              <a:t> </a:t>
            </a:r>
            <a:r>
              <a:rPr b="1" lang="en" sz="500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rPr>
              <a:t> </a:t>
            </a:r>
            <a:endParaRPr b="1" sz="5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234" name="Google Shape;234;p28"/>
          <p:cNvSpPr txBox="1"/>
          <p:nvPr/>
        </p:nvSpPr>
        <p:spPr>
          <a:xfrm>
            <a:off x="391000" y="1991200"/>
            <a:ext cx="6970200" cy="71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600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rPr>
              <a:t>WARM UP!</a:t>
            </a:r>
            <a:endParaRPr b="1" sz="3600"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600"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latin typeface="IBM Plex Sans"/>
                <a:ea typeface="IBM Plex Sans"/>
                <a:cs typeface="IBM Plex Sans"/>
                <a:sym typeface="IBM Plex Sans"/>
              </a:rPr>
              <a:t>Draw - </a:t>
            </a:r>
            <a:r>
              <a:rPr b="1" lang="en" sz="2400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rPr>
              <a:t>“Cat” | “Loan” | </a:t>
            </a:r>
            <a:r>
              <a:rPr b="1" lang="en" sz="2400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rPr>
              <a:t>“Experience”</a:t>
            </a:r>
            <a:endParaRPr b="1" sz="24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235" name="Google Shape;235;p28"/>
          <p:cNvSpPr txBox="1"/>
          <p:nvPr/>
        </p:nvSpPr>
        <p:spPr>
          <a:xfrm>
            <a:off x="391000" y="742400"/>
            <a:ext cx="3964200" cy="495300"/>
          </a:xfrm>
          <a:prstGeom prst="rect">
            <a:avLst/>
          </a:prstGeom>
          <a:solidFill>
            <a:srgbClr val="3C78D8"/>
          </a:solidFill>
          <a:ln>
            <a:noFill/>
          </a:ln>
        </p:spPr>
        <p:txBody>
          <a:bodyPr anchorCtr="0" anchor="ctr" bIns="119075" lIns="119075" spcFirstLastPara="1" rIns="119075" wrap="square" tIns="1190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700"/>
              <a:buFont typeface="Arial"/>
              <a:buNone/>
            </a:pPr>
            <a:r>
              <a:rPr b="1" lang="en">
                <a:solidFill>
                  <a:schemeClr val="lt1"/>
                </a:solidFill>
                <a:latin typeface="IBM Plex Sans"/>
                <a:ea typeface="IBM Plex Sans"/>
                <a:cs typeface="IBM Plex Sans"/>
                <a:sym typeface="IBM Plex Sans"/>
              </a:rPr>
              <a:t>PROTOTYPING</a:t>
            </a:r>
            <a:endParaRPr b="1">
              <a:solidFill>
                <a:srgbClr val="FFFFFF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236" name="Google Shape;236;p28"/>
          <p:cNvSpPr txBox="1"/>
          <p:nvPr/>
        </p:nvSpPr>
        <p:spPr>
          <a:xfrm>
            <a:off x="391000" y="1355850"/>
            <a:ext cx="3964200" cy="593400"/>
          </a:xfrm>
          <a:prstGeom prst="rect">
            <a:avLst/>
          </a:prstGeom>
          <a:noFill/>
          <a:ln>
            <a:noFill/>
          </a:ln>
        </p:spPr>
        <p:txBody>
          <a:bodyPr anchorCtr="0" anchor="t" bIns="72850" lIns="72850" spcFirstLastPara="1" rIns="72850" wrap="square" tIns="728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rPr lang="en" sz="10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Build and test experienceable early versions of the solution with target users.</a:t>
            </a:r>
            <a:endParaRPr sz="10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t/>
            </a:r>
            <a:endParaRPr sz="10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grpSp>
        <p:nvGrpSpPr>
          <p:cNvPr id="237" name="Google Shape;237;p28"/>
          <p:cNvGrpSpPr/>
          <p:nvPr/>
        </p:nvGrpSpPr>
        <p:grpSpPr>
          <a:xfrm>
            <a:off x="7462201" y="4812275"/>
            <a:ext cx="1068401" cy="288301"/>
            <a:chOff x="7462201" y="4812275"/>
            <a:chExt cx="1068401" cy="288301"/>
          </a:xfrm>
        </p:grpSpPr>
        <p:pic>
          <p:nvPicPr>
            <p:cNvPr id="238" name="Google Shape;238;p28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8195884" y="4812275"/>
              <a:ext cx="334718" cy="28830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39" name="Google Shape;239;p28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7462201" y="4846024"/>
              <a:ext cx="645825" cy="225525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29"/>
          <p:cNvSpPr/>
          <p:nvPr/>
        </p:nvSpPr>
        <p:spPr>
          <a:xfrm>
            <a:off x="150" y="4773075"/>
            <a:ext cx="9144000" cy="371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5" name="Google Shape;245;p29"/>
          <p:cNvSpPr txBox="1"/>
          <p:nvPr>
            <p:ph type="title"/>
          </p:nvPr>
        </p:nvSpPr>
        <p:spPr>
          <a:xfrm>
            <a:off x="362489" y="4834505"/>
            <a:ext cx="4216500" cy="266400"/>
          </a:xfrm>
          <a:prstGeom prst="rect">
            <a:avLst/>
          </a:prstGeom>
        </p:spPr>
        <p:txBody>
          <a:bodyPr anchorCtr="0" anchor="b" bIns="92475" lIns="92475" spcFirstLastPara="1" rIns="92475" wrap="square" tIns="924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500"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500"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500"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500">
                <a:solidFill>
                  <a:srgbClr val="000000"/>
                </a:solidFill>
                <a:latin typeface="IBM Plex Sans"/>
                <a:ea typeface="IBM Plex Sans"/>
                <a:cs typeface="IBM Plex Sans"/>
                <a:sym typeface="IBM Plex Sans"/>
              </a:rPr>
              <a:t> </a:t>
            </a:r>
            <a:r>
              <a:rPr b="1" lang="en" sz="500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rPr>
              <a:t> </a:t>
            </a:r>
            <a:endParaRPr b="1" sz="5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246" name="Google Shape;246;p29"/>
          <p:cNvSpPr txBox="1"/>
          <p:nvPr>
            <p:ph idx="1" type="body"/>
          </p:nvPr>
        </p:nvSpPr>
        <p:spPr>
          <a:xfrm>
            <a:off x="444450" y="1264950"/>
            <a:ext cx="6139500" cy="2613600"/>
          </a:xfrm>
          <a:prstGeom prst="rect">
            <a:avLst/>
          </a:prstGeom>
        </p:spPr>
        <p:txBody>
          <a:bodyPr anchorCtr="0" anchor="t" bIns="92475" lIns="92475" spcFirstLastPara="1" rIns="92475" wrap="square" tIns="924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rPr>
              <a:t>Draw out</a:t>
            </a:r>
            <a:r>
              <a:rPr b="1" lang="en" sz="3000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rPr>
              <a:t> </a:t>
            </a:r>
            <a:r>
              <a:rPr lang="en" sz="3000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rPr>
              <a:t>the solution (s) that you have come up with for your partner.</a:t>
            </a:r>
            <a:endParaRPr b="1" sz="18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rgbClr val="000000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rgbClr val="000000"/>
                </a:solidFill>
                <a:latin typeface="IBM Plex Sans"/>
                <a:ea typeface="IBM Plex Sans"/>
                <a:cs typeface="IBM Plex Sans"/>
                <a:sym typeface="IBM Plex Sans"/>
              </a:rPr>
              <a:t>It doesn’t need to be perfect</a:t>
            </a:r>
            <a:r>
              <a:rPr b="1" lang="en" sz="1400">
                <a:solidFill>
                  <a:srgbClr val="000000"/>
                </a:solidFill>
                <a:latin typeface="IBM Plex Sans"/>
                <a:ea typeface="IBM Plex Sans"/>
                <a:cs typeface="IBM Plex Sans"/>
                <a:sym typeface="IBM Plex Sans"/>
              </a:rPr>
              <a:t>. </a:t>
            </a:r>
            <a:r>
              <a:rPr b="1" lang="en" sz="1400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rPr>
              <a:t>Take 10 Min. </a:t>
            </a:r>
            <a:endParaRPr b="1" sz="36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grpSp>
        <p:nvGrpSpPr>
          <p:cNvPr id="247" name="Google Shape;247;p29"/>
          <p:cNvGrpSpPr/>
          <p:nvPr/>
        </p:nvGrpSpPr>
        <p:grpSpPr>
          <a:xfrm>
            <a:off x="7462201" y="4812275"/>
            <a:ext cx="1068401" cy="288301"/>
            <a:chOff x="7462201" y="4812275"/>
            <a:chExt cx="1068401" cy="288301"/>
          </a:xfrm>
        </p:grpSpPr>
        <p:pic>
          <p:nvPicPr>
            <p:cNvPr id="248" name="Google Shape;248;p29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8195884" y="4812275"/>
              <a:ext cx="334718" cy="28830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49" name="Google Shape;249;p29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7462201" y="4846024"/>
              <a:ext cx="645825" cy="225525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53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30"/>
          <p:cNvSpPr/>
          <p:nvPr/>
        </p:nvSpPr>
        <p:spPr>
          <a:xfrm>
            <a:off x="150" y="4773075"/>
            <a:ext cx="9144000" cy="371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5" name="Google Shape;255;p30"/>
          <p:cNvSpPr txBox="1"/>
          <p:nvPr>
            <p:ph type="title"/>
          </p:nvPr>
        </p:nvSpPr>
        <p:spPr>
          <a:xfrm>
            <a:off x="362489" y="4834505"/>
            <a:ext cx="4216500" cy="266400"/>
          </a:xfrm>
          <a:prstGeom prst="rect">
            <a:avLst/>
          </a:prstGeom>
        </p:spPr>
        <p:txBody>
          <a:bodyPr anchorCtr="0" anchor="b" bIns="92475" lIns="92475" spcFirstLastPara="1" rIns="92475" wrap="square" tIns="924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500"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500"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500"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500">
                <a:solidFill>
                  <a:srgbClr val="000000"/>
                </a:solidFill>
                <a:latin typeface="IBM Plex Sans"/>
                <a:ea typeface="IBM Plex Sans"/>
                <a:cs typeface="IBM Plex Sans"/>
                <a:sym typeface="IBM Plex Sans"/>
              </a:rPr>
              <a:t> </a:t>
            </a:r>
            <a:r>
              <a:rPr b="1" lang="en" sz="500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rPr>
              <a:t> </a:t>
            </a:r>
            <a:endParaRPr b="1" sz="5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256" name="Google Shape;256;p30"/>
          <p:cNvSpPr txBox="1"/>
          <p:nvPr/>
        </p:nvSpPr>
        <p:spPr>
          <a:xfrm>
            <a:off x="391000" y="742400"/>
            <a:ext cx="3964200" cy="495300"/>
          </a:xfrm>
          <a:prstGeom prst="rect">
            <a:avLst/>
          </a:prstGeom>
          <a:solidFill>
            <a:srgbClr val="3C78D8"/>
          </a:solidFill>
          <a:ln>
            <a:noFill/>
          </a:ln>
        </p:spPr>
        <p:txBody>
          <a:bodyPr anchorCtr="0" anchor="ctr" bIns="119075" lIns="119075" spcFirstLastPara="1" rIns="119075" wrap="square" tIns="1190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700"/>
              <a:buFont typeface="Arial"/>
              <a:buNone/>
            </a:pPr>
            <a:r>
              <a:rPr b="1" lang="en">
                <a:solidFill>
                  <a:schemeClr val="lt1"/>
                </a:solidFill>
                <a:latin typeface="IBM Plex Sans"/>
                <a:ea typeface="IBM Plex Sans"/>
                <a:cs typeface="IBM Plex Sans"/>
                <a:sym typeface="IBM Plex Sans"/>
              </a:rPr>
              <a:t>PROTOTYPING</a:t>
            </a:r>
            <a:endParaRPr b="1">
              <a:solidFill>
                <a:srgbClr val="FFFFFF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257" name="Google Shape;257;p30"/>
          <p:cNvSpPr txBox="1"/>
          <p:nvPr/>
        </p:nvSpPr>
        <p:spPr>
          <a:xfrm>
            <a:off x="391000" y="1355850"/>
            <a:ext cx="3964200" cy="593400"/>
          </a:xfrm>
          <a:prstGeom prst="rect">
            <a:avLst/>
          </a:prstGeom>
          <a:noFill/>
          <a:ln>
            <a:noFill/>
          </a:ln>
        </p:spPr>
        <p:txBody>
          <a:bodyPr anchorCtr="0" anchor="t" bIns="72850" lIns="72850" spcFirstLastPara="1" rIns="72850" wrap="square" tIns="728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rPr lang="en" sz="10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Build and test experienceable early versions of the solution with target users.</a:t>
            </a:r>
            <a:endParaRPr sz="10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t/>
            </a:r>
            <a:endParaRPr sz="10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258" name="Google Shape;258;p30"/>
          <p:cNvSpPr txBox="1"/>
          <p:nvPr/>
        </p:nvSpPr>
        <p:spPr>
          <a:xfrm>
            <a:off x="391000" y="1951900"/>
            <a:ext cx="8039100" cy="155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Sharing your solutions with intended users (and other stakeholders) and allowing critique and suggestions.</a:t>
            </a:r>
            <a:endParaRPr b="1" sz="24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TIME</a:t>
            </a:r>
            <a:endParaRPr b="1" sz="11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10 mins</a:t>
            </a:r>
            <a:endParaRPr sz="11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TOOL </a:t>
            </a:r>
            <a:endParaRPr b="1" sz="11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User testing</a:t>
            </a:r>
            <a:endParaRPr sz="11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grpSp>
        <p:nvGrpSpPr>
          <p:cNvPr id="259" name="Google Shape;259;p30"/>
          <p:cNvGrpSpPr/>
          <p:nvPr/>
        </p:nvGrpSpPr>
        <p:grpSpPr>
          <a:xfrm>
            <a:off x="7462201" y="4812275"/>
            <a:ext cx="1068401" cy="288301"/>
            <a:chOff x="7462201" y="4812275"/>
            <a:chExt cx="1068401" cy="288301"/>
          </a:xfrm>
        </p:grpSpPr>
        <p:pic>
          <p:nvPicPr>
            <p:cNvPr id="260" name="Google Shape;260;p30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8195884" y="4812275"/>
              <a:ext cx="334718" cy="28830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61" name="Google Shape;261;p30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7462201" y="4846024"/>
              <a:ext cx="645825" cy="225525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31"/>
          <p:cNvSpPr/>
          <p:nvPr/>
        </p:nvSpPr>
        <p:spPr>
          <a:xfrm>
            <a:off x="150" y="4773075"/>
            <a:ext cx="9144000" cy="371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7" name="Google Shape;267;p31"/>
          <p:cNvSpPr txBox="1"/>
          <p:nvPr>
            <p:ph type="title"/>
          </p:nvPr>
        </p:nvSpPr>
        <p:spPr>
          <a:xfrm>
            <a:off x="362489" y="4834505"/>
            <a:ext cx="4216500" cy="266400"/>
          </a:xfrm>
          <a:prstGeom prst="rect">
            <a:avLst/>
          </a:prstGeom>
        </p:spPr>
        <p:txBody>
          <a:bodyPr anchorCtr="0" anchor="b" bIns="92475" lIns="92475" spcFirstLastPara="1" rIns="92475" wrap="square" tIns="924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500"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500"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500"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500">
                <a:solidFill>
                  <a:srgbClr val="000000"/>
                </a:solidFill>
                <a:latin typeface="IBM Plex Sans"/>
                <a:ea typeface="IBM Plex Sans"/>
                <a:cs typeface="IBM Plex Sans"/>
                <a:sym typeface="IBM Plex Sans"/>
              </a:rPr>
              <a:t> </a:t>
            </a:r>
            <a:r>
              <a:rPr b="1" lang="en" sz="500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rPr>
              <a:t> </a:t>
            </a:r>
            <a:endParaRPr b="1" sz="5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268" name="Google Shape;268;p31"/>
          <p:cNvSpPr txBox="1"/>
          <p:nvPr/>
        </p:nvSpPr>
        <p:spPr>
          <a:xfrm>
            <a:off x="391000" y="742400"/>
            <a:ext cx="3964200" cy="495300"/>
          </a:xfrm>
          <a:prstGeom prst="rect">
            <a:avLst/>
          </a:prstGeom>
          <a:solidFill>
            <a:srgbClr val="3C78D8"/>
          </a:solidFill>
          <a:ln>
            <a:noFill/>
          </a:ln>
        </p:spPr>
        <p:txBody>
          <a:bodyPr anchorCtr="0" anchor="ctr" bIns="119075" lIns="119075" spcFirstLastPara="1" rIns="119075" wrap="square" tIns="1190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700"/>
              <a:buFont typeface="Arial"/>
              <a:buNone/>
            </a:pPr>
            <a:r>
              <a:rPr b="1" lang="en">
                <a:solidFill>
                  <a:schemeClr val="lt1"/>
                </a:solidFill>
                <a:latin typeface="IBM Plex Sans"/>
                <a:ea typeface="IBM Plex Sans"/>
                <a:cs typeface="IBM Plex Sans"/>
                <a:sym typeface="IBM Plex Sans"/>
              </a:rPr>
              <a:t>PROTOTYPING</a:t>
            </a:r>
            <a:endParaRPr b="1">
              <a:solidFill>
                <a:srgbClr val="FFFFFF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269" name="Google Shape;269;p31"/>
          <p:cNvSpPr txBox="1"/>
          <p:nvPr/>
        </p:nvSpPr>
        <p:spPr>
          <a:xfrm>
            <a:off x="391000" y="1355850"/>
            <a:ext cx="3964200" cy="593400"/>
          </a:xfrm>
          <a:prstGeom prst="rect">
            <a:avLst/>
          </a:prstGeom>
          <a:noFill/>
          <a:ln>
            <a:noFill/>
          </a:ln>
        </p:spPr>
        <p:txBody>
          <a:bodyPr anchorCtr="0" anchor="t" bIns="72850" lIns="72850" spcFirstLastPara="1" rIns="72850" wrap="square" tIns="728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rPr lang="en" sz="10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Build and test experienceable early versions of the solution with target users.</a:t>
            </a:r>
            <a:endParaRPr sz="10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t/>
            </a:r>
            <a:endParaRPr sz="10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270" name="Google Shape;270;p31"/>
          <p:cNvSpPr txBox="1"/>
          <p:nvPr/>
        </p:nvSpPr>
        <p:spPr>
          <a:xfrm>
            <a:off x="391000" y="2261388"/>
            <a:ext cx="8039100" cy="148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rPr>
              <a:t>Testing can and should be done with both users and internal stakeholders</a:t>
            </a:r>
            <a:r>
              <a:rPr lang="en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rPr>
              <a:t>. </a:t>
            </a:r>
            <a:endParaRPr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rPr>
              <a:t>Desirability </a:t>
            </a:r>
            <a:r>
              <a:rPr b="1" lang="en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rPr>
              <a:t>(does it solve the problem? is it easy to use?) </a:t>
            </a:r>
            <a:endParaRPr b="1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rPr>
              <a:t>Feasibility</a:t>
            </a:r>
            <a:r>
              <a:rPr lang="en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rPr>
              <a:t> </a:t>
            </a:r>
            <a:r>
              <a:rPr b="1" lang="en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rPr>
              <a:t>(is it doable? is it practical?)</a:t>
            </a:r>
            <a:endParaRPr b="1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rPr>
              <a:t>Viability</a:t>
            </a:r>
            <a:r>
              <a:rPr lang="en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rPr>
              <a:t> </a:t>
            </a:r>
            <a:r>
              <a:rPr b="1" lang="en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rPr>
              <a:t>(is it affordable? </a:t>
            </a:r>
            <a:r>
              <a:rPr b="1" lang="en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rPr>
              <a:t>a</a:t>
            </a:r>
            <a:r>
              <a:rPr b="1" lang="en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rPr>
              <a:t>re resources available?</a:t>
            </a:r>
            <a:endParaRPr b="1" sz="18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grpSp>
        <p:nvGrpSpPr>
          <p:cNvPr id="271" name="Google Shape;271;p31"/>
          <p:cNvGrpSpPr/>
          <p:nvPr/>
        </p:nvGrpSpPr>
        <p:grpSpPr>
          <a:xfrm>
            <a:off x="7462201" y="4812275"/>
            <a:ext cx="1068401" cy="288301"/>
            <a:chOff x="7462201" y="4812275"/>
            <a:chExt cx="1068401" cy="288301"/>
          </a:xfrm>
        </p:grpSpPr>
        <p:pic>
          <p:nvPicPr>
            <p:cNvPr id="272" name="Google Shape;272;p31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8195884" y="4812275"/>
              <a:ext cx="334718" cy="28830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73" name="Google Shape;273;p31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7462201" y="4846024"/>
              <a:ext cx="645825" cy="225525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4"/>
          <p:cNvSpPr/>
          <p:nvPr/>
        </p:nvSpPr>
        <p:spPr>
          <a:xfrm>
            <a:off x="150" y="4773075"/>
            <a:ext cx="9144000" cy="371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" name="Google Shape;65;p14"/>
          <p:cNvSpPr txBox="1"/>
          <p:nvPr>
            <p:ph type="title"/>
          </p:nvPr>
        </p:nvSpPr>
        <p:spPr>
          <a:xfrm>
            <a:off x="362489" y="4834505"/>
            <a:ext cx="4216500" cy="266400"/>
          </a:xfrm>
          <a:prstGeom prst="rect">
            <a:avLst/>
          </a:prstGeom>
        </p:spPr>
        <p:txBody>
          <a:bodyPr anchorCtr="0" anchor="b" bIns="92475" lIns="92475" spcFirstLastPara="1" rIns="92475" wrap="square" tIns="924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500"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500"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500"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500">
                <a:solidFill>
                  <a:srgbClr val="000000"/>
                </a:solidFill>
                <a:latin typeface="IBM Plex Sans"/>
                <a:ea typeface="IBM Plex Sans"/>
                <a:cs typeface="IBM Plex Sans"/>
                <a:sym typeface="IBM Plex Sans"/>
              </a:rPr>
              <a:t> </a:t>
            </a:r>
            <a:r>
              <a:rPr b="1" lang="en" sz="500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rPr>
              <a:t> </a:t>
            </a:r>
            <a:endParaRPr b="1" sz="5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66" name="Google Shape;66;p14"/>
          <p:cNvSpPr txBox="1"/>
          <p:nvPr>
            <p:ph idx="1" type="body"/>
          </p:nvPr>
        </p:nvSpPr>
        <p:spPr>
          <a:xfrm>
            <a:off x="444450" y="1020850"/>
            <a:ext cx="6139500" cy="3480000"/>
          </a:xfrm>
          <a:prstGeom prst="rect">
            <a:avLst/>
          </a:prstGeom>
        </p:spPr>
        <p:txBody>
          <a:bodyPr anchorCtr="0" anchor="t" bIns="92475" lIns="92475" spcFirstLastPara="1" rIns="92475" wrap="square" tIns="924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rPr>
              <a:t>We’ll </a:t>
            </a:r>
            <a:r>
              <a:rPr b="1" lang="en" sz="3600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rPr>
              <a:t>experience</a:t>
            </a:r>
            <a:r>
              <a:rPr lang="en" sz="3600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rPr>
              <a:t> </a:t>
            </a:r>
            <a:r>
              <a:rPr b="1" lang="en" sz="3600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rPr>
              <a:t>human centered design</a:t>
            </a:r>
            <a:r>
              <a:rPr lang="en" sz="3600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rPr>
              <a:t> through a simple exercise. </a:t>
            </a:r>
            <a:endParaRPr sz="36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000000"/>
                </a:solidFill>
                <a:latin typeface="IBM Plex Sans"/>
                <a:ea typeface="IBM Plex Sans"/>
                <a:cs typeface="IBM Plex Sans"/>
                <a:sym typeface="IBM Plex Sans"/>
              </a:rPr>
              <a:t>Organise yourself as pairs.</a:t>
            </a:r>
            <a:endParaRPr b="1" sz="1800">
              <a:solidFill>
                <a:srgbClr val="000000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6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6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6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grpSp>
        <p:nvGrpSpPr>
          <p:cNvPr id="67" name="Google Shape;67;p14"/>
          <p:cNvGrpSpPr/>
          <p:nvPr/>
        </p:nvGrpSpPr>
        <p:grpSpPr>
          <a:xfrm>
            <a:off x="7462201" y="4812275"/>
            <a:ext cx="1068401" cy="288301"/>
            <a:chOff x="7462201" y="4812275"/>
            <a:chExt cx="1068401" cy="288301"/>
          </a:xfrm>
        </p:grpSpPr>
        <p:pic>
          <p:nvPicPr>
            <p:cNvPr id="68" name="Google Shape;68;p14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8195884" y="4812275"/>
              <a:ext cx="334718" cy="28830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9" name="Google Shape;69;p14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7462201" y="4846024"/>
              <a:ext cx="645825" cy="225525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77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p32"/>
          <p:cNvSpPr/>
          <p:nvPr/>
        </p:nvSpPr>
        <p:spPr>
          <a:xfrm>
            <a:off x="150" y="4773075"/>
            <a:ext cx="9144000" cy="371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9" name="Google Shape;279;p32"/>
          <p:cNvSpPr txBox="1"/>
          <p:nvPr>
            <p:ph type="title"/>
          </p:nvPr>
        </p:nvSpPr>
        <p:spPr>
          <a:xfrm>
            <a:off x="362489" y="4834505"/>
            <a:ext cx="4216500" cy="266400"/>
          </a:xfrm>
          <a:prstGeom prst="rect">
            <a:avLst/>
          </a:prstGeom>
        </p:spPr>
        <p:txBody>
          <a:bodyPr anchorCtr="0" anchor="b" bIns="92475" lIns="92475" spcFirstLastPara="1" rIns="92475" wrap="square" tIns="924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500"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500"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500"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500">
                <a:solidFill>
                  <a:srgbClr val="000000"/>
                </a:solidFill>
                <a:latin typeface="IBM Plex Sans"/>
                <a:ea typeface="IBM Plex Sans"/>
                <a:cs typeface="IBM Plex Sans"/>
                <a:sym typeface="IBM Plex Sans"/>
              </a:rPr>
              <a:t> </a:t>
            </a:r>
            <a:r>
              <a:rPr b="1" lang="en" sz="500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rPr>
              <a:t> </a:t>
            </a:r>
            <a:endParaRPr b="1" sz="5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280" name="Google Shape;280;p32"/>
          <p:cNvSpPr txBox="1"/>
          <p:nvPr>
            <p:ph idx="1" type="body"/>
          </p:nvPr>
        </p:nvSpPr>
        <p:spPr>
          <a:xfrm>
            <a:off x="444450" y="1374000"/>
            <a:ext cx="6139500" cy="2395500"/>
          </a:xfrm>
          <a:prstGeom prst="rect">
            <a:avLst/>
          </a:prstGeom>
        </p:spPr>
        <p:txBody>
          <a:bodyPr anchorCtr="0" anchor="t" bIns="92475" lIns="92475" spcFirstLastPara="1" rIns="92475" wrap="square" tIns="924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rPr>
              <a:t>Test your solution </a:t>
            </a:r>
            <a:r>
              <a:rPr lang="en" sz="3000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rPr>
              <a:t>with your partner.</a:t>
            </a:r>
            <a:r>
              <a:rPr b="1" lang="en" sz="3000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rPr>
              <a:t> Consider an iteration </a:t>
            </a:r>
            <a:r>
              <a:rPr lang="en" sz="3000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rPr>
              <a:t>based on your partner’s feedback. </a:t>
            </a:r>
            <a:endParaRPr b="1" sz="18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rgbClr val="000000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rgbClr val="000000"/>
                </a:solidFill>
                <a:latin typeface="IBM Plex Sans"/>
                <a:ea typeface="IBM Plex Sans"/>
                <a:cs typeface="IBM Plex Sans"/>
                <a:sym typeface="IBM Plex Sans"/>
              </a:rPr>
              <a:t>Iterations can happen over many cycles</a:t>
            </a:r>
            <a:r>
              <a:rPr b="1" lang="en" sz="1400">
                <a:solidFill>
                  <a:srgbClr val="000000"/>
                </a:solidFill>
                <a:latin typeface="IBM Plex Sans"/>
                <a:ea typeface="IBM Plex Sans"/>
                <a:cs typeface="IBM Plex Sans"/>
                <a:sym typeface="IBM Plex Sans"/>
              </a:rPr>
              <a:t>. </a:t>
            </a:r>
            <a:r>
              <a:rPr b="1" lang="en" sz="1400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rPr>
              <a:t>Take 10 Min. </a:t>
            </a:r>
            <a:endParaRPr b="1" sz="36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grpSp>
        <p:nvGrpSpPr>
          <p:cNvPr id="281" name="Google Shape;281;p32"/>
          <p:cNvGrpSpPr/>
          <p:nvPr/>
        </p:nvGrpSpPr>
        <p:grpSpPr>
          <a:xfrm>
            <a:off x="7462201" y="4812275"/>
            <a:ext cx="1068401" cy="288301"/>
            <a:chOff x="7462201" y="4812275"/>
            <a:chExt cx="1068401" cy="288301"/>
          </a:xfrm>
        </p:grpSpPr>
        <p:pic>
          <p:nvPicPr>
            <p:cNvPr id="282" name="Google Shape;282;p32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8195884" y="4812275"/>
              <a:ext cx="334718" cy="28830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83" name="Google Shape;283;p32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7462201" y="4846024"/>
              <a:ext cx="645825" cy="225525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87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33"/>
          <p:cNvSpPr/>
          <p:nvPr/>
        </p:nvSpPr>
        <p:spPr>
          <a:xfrm>
            <a:off x="0" y="-200"/>
            <a:ext cx="9144000" cy="5143500"/>
          </a:xfrm>
          <a:prstGeom prst="rect">
            <a:avLst/>
          </a:prstGeom>
          <a:solidFill>
            <a:srgbClr val="3C78D8"/>
          </a:solidFill>
          <a:ln>
            <a:noFill/>
          </a:ln>
        </p:spPr>
        <p:txBody>
          <a:bodyPr anchorCtr="0" anchor="ctr" bIns="72850" lIns="72850" spcFirstLastPara="1" rIns="72850" wrap="square" tIns="728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3C78D8"/>
              </a:solidFill>
            </a:endParaRPr>
          </a:p>
        </p:txBody>
      </p:sp>
      <p:sp>
        <p:nvSpPr>
          <p:cNvPr id="289" name="Google Shape;289;p33"/>
          <p:cNvSpPr/>
          <p:nvPr/>
        </p:nvSpPr>
        <p:spPr>
          <a:xfrm>
            <a:off x="150" y="4773075"/>
            <a:ext cx="9144000" cy="371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90" name="Google Shape;290;p33"/>
          <p:cNvGrpSpPr/>
          <p:nvPr/>
        </p:nvGrpSpPr>
        <p:grpSpPr>
          <a:xfrm>
            <a:off x="7462201" y="4812275"/>
            <a:ext cx="1068401" cy="288301"/>
            <a:chOff x="7462201" y="4812275"/>
            <a:chExt cx="1068401" cy="288301"/>
          </a:xfrm>
        </p:grpSpPr>
        <p:pic>
          <p:nvPicPr>
            <p:cNvPr id="291" name="Google Shape;291;p3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8195884" y="4812275"/>
              <a:ext cx="334718" cy="28830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92" name="Google Shape;292;p33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7462201" y="4846024"/>
              <a:ext cx="645825" cy="225525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5"/>
          <p:cNvSpPr/>
          <p:nvPr/>
        </p:nvSpPr>
        <p:spPr>
          <a:xfrm>
            <a:off x="150" y="4773075"/>
            <a:ext cx="9144000" cy="371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" name="Google Shape;75;p15"/>
          <p:cNvSpPr txBox="1"/>
          <p:nvPr>
            <p:ph type="title"/>
          </p:nvPr>
        </p:nvSpPr>
        <p:spPr>
          <a:xfrm>
            <a:off x="362489" y="4834505"/>
            <a:ext cx="4216500" cy="266400"/>
          </a:xfrm>
          <a:prstGeom prst="rect">
            <a:avLst/>
          </a:prstGeom>
        </p:spPr>
        <p:txBody>
          <a:bodyPr anchorCtr="0" anchor="b" bIns="92475" lIns="92475" spcFirstLastPara="1" rIns="92475" wrap="square" tIns="924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500"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500"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500"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500">
                <a:solidFill>
                  <a:srgbClr val="000000"/>
                </a:solidFill>
                <a:latin typeface="IBM Plex Sans"/>
                <a:ea typeface="IBM Plex Sans"/>
                <a:cs typeface="IBM Plex Sans"/>
                <a:sym typeface="IBM Plex Sans"/>
              </a:rPr>
              <a:t> </a:t>
            </a:r>
            <a:r>
              <a:rPr b="1" lang="en" sz="500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rPr>
              <a:t> </a:t>
            </a:r>
            <a:endParaRPr b="1" sz="5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76" name="Google Shape;76;p15"/>
          <p:cNvSpPr txBox="1"/>
          <p:nvPr>
            <p:ph idx="1" type="body"/>
          </p:nvPr>
        </p:nvSpPr>
        <p:spPr>
          <a:xfrm>
            <a:off x="444450" y="1462500"/>
            <a:ext cx="7838700" cy="2218500"/>
          </a:xfrm>
          <a:prstGeom prst="rect">
            <a:avLst/>
          </a:prstGeom>
        </p:spPr>
        <p:txBody>
          <a:bodyPr anchorCtr="0" anchor="t" bIns="92475" lIns="92475" spcFirstLastPara="1" rIns="92475" wrap="square" tIns="924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600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rPr>
              <a:t>CHALLENGE </a:t>
            </a:r>
            <a:endParaRPr b="1" sz="36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Re-design the experience</a:t>
            </a:r>
            <a:r>
              <a:rPr lang="en" sz="24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 of taking a loan. </a:t>
            </a:r>
            <a:endParaRPr sz="18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TIME</a:t>
            </a:r>
            <a:endParaRPr b="1" sz="18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60 mins</a:t>
            </a:r>
            <a:endParaRPr b="1" sz="36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6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grpSp>
        <p:nvGrpSpPr>
          <p:cNvPr id="77" name="Google Shape;77;p15"/>
          <p:cNvGrpSpPr/>
          <p:nvPr/>
        </p:nvGrpSpPr>
        <p:grpSpPr>
          <a:xfrm>
            <a:off x="7462201" y="4812275"/>
            <a:ext cx="1068401" cy="288301"/>
            <a:chOff x="7462201" y="4812275"/>
            <a:chExt cx="1068401" cy="288301"/>
          </a:xfrm>
        </p:grpSpPr>
        <p:pic>
          <p:nvPicPr>
            <p:cNvPr id="78" name="Google Shape;78;p15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8195884" y="4812275"/>
              <a:ext cx="334718" cy="28830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9" name="Google Shape;79;p15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7462201" y="4846024"/>
              <a:ext cx="645825" cy="225525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6"/>
          <p:cNvSpPr txBox="1"/>
          <p:nvPr/>
        </p:nvSpPr>
        <p:spPr>
          <a:xfrm>
            <a:off x="444000" y="1201085"/>
            <a:ext cx="8103600" cy="98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latin typeface="IBM Plex Sans"/>
                <a:ea typeface="IBM Plex Sans"/>
                <a:cs typeface="IBM Plex Sans"/>
                <a:sym typeface="IBM Plex Sans"/>
              </a:rPr>
              <a:t>HCD in its most basic framing is understood to have five core phases </a:t>
            </a:r>
            <a:endParaRPr b="1" sz="1800"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85" name="Google Shape;85;p16"/>
          <p:cNvSpPr/>
          <p:nvPr/>
        </p:nvSpPr>
        <p:spPr>
          <a:xfrm>
            <a:off x="150" y="4773075"/>
            <a:ext cx="9144000" cy="371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6"/>
          <p:cNvSpPr txBox="1"/>
          <p:nvPr>
            <p:ph type="title"/>
          </p:nvPr>
        </p:nvSpPr>
        <p:spPr>
          <a:xfrm>
            <a:off x="362489" y="4834505"/>
            <a:ext cx="4216500" cy="266400"/>
          </a:xfrm>
          <a:prstGeom prst="rect">
            <a:avLst/>
          </a:prstGeom>
        </p:spPr>
        <p:txBody>
          <a:bodyPr anchorCtr="0" anchor="b" bIns="92475" lIns="92475" spcFirstLastPara="1" rIns="92475" wrap="square" tIns="924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500"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500"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500"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500">
                <a:solidFill>
                  <a:srgbClr val="000000"/>
                </a:solidFill>
                <a:latin typeface="IBM Plex Sans"/>
                <a:ea typeface="IBM Plex Sans"/>
                <a:cs typeface="IBM Plex Sans"/>
                <a:sym typeface="IBM Plex Sans"/>
              </a:rPr>
              <a:t> </a:t>
            </a:r>
            <a:r>
              <a:rPr b="1" lang="en" sz="500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rPr>
              <a:t> </a:t>
            </a:r>
            <a:endParaRPr b="1" sz="5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87" name="Google Shape;87;p16"/>
          <p:cNvSpPr txBox="1"/>
          <p:nvPr>
            <p:ph idx="1" type="body"/>
          </p:nvPr>
        </p:nvSpPr>
        <p:spPr>
          <a:xfrm>
            <a:off x="391000" y="650850"/>
            <a:ext cx="6139500" cy="873000"/>
          </a:xfrm>
          <a:prstGeom prst="rect">
            <a:avLst/>
          </a:prstGeom>
        </p:spPr>
        <p:txBody>
          <a:bodyPr anchorCtr="0" anchor="t" bIns="92475" lIns="92475" spcFirstLastPara="1" rIns="92475" wrap="square" tIns="924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600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rPr>
              <a:t>THE 5 STAGES</a:t>
            </a:r>
            <a:endParaRPr b="1" sz="36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6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4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88" name="Google Shape;88;p16"/>
          <p:cNvSpPr txBox="1"/>
          <p:nvPr/>
        </p:nvSpPr>
        <p:spPr>
          <a:xfrm>
            <a:off x="520100" y="2087750"/>
            <a:ext cx="1490400" cy="495300"/>
          </a:xfrm>
          <a:prstGeom prst="rect">
            <a:avLst/>
          </a:prstGeom>
          <a:solidFill>
            <a:srgbClr val="3C78D8"/>
          </a:solidFill>
          <a:ln>
            <a:noFill/>
          </a:ln>
        </p:spPr>
        <p:txBody>
          <a:bodyPr anchorCtr="0" anchor="ctr" bIns="119075" lIns="119075" spcFirstLastPara="1" rIns="119075" wrap="square" tIns="1190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Arial"/>
              <a:buNone/>
            </a:pPr>
            <a:r>
              <a:rPr b="1" lang="en">
                <a:solidFill>
                  <a:srgbClr val="FFFFFF"/>
                </a:solidFill>
                <a:latin typeface="IBM Plex Sans"/>
                <a:ea typeface="IBM Plex Sans"/>
                <a:cs typeface="IBM Plex Sans"/>
                <a:sym typeface="IBM Plex Sans"/>
              </a:rPr>
              <a:t>FOUNDATION</a:t>
            </a:r>
            <a:endParaRPr b="1"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89" name="Google Shape;89;p16"/>
          <p:cNvSpPr txBox="1"/>
          <p:nvPr/>
        </p:nvSpPr>
        <p:spPr>
          <a:xfrm>
            <a:off x="2173450" y="2087750"/>
            <a:ext cx="1490400" cy="495300"/>
          </a:xfrm>
          <a:prstGeom prst="rect">
            <a:avLst/>
          </a:prstGeom>
          <a:solidFill>
            <a:srgbClr val="3C78D8"/>
          </a:solidFill>
          <a:ln>
            <a:noFill/>
          </a:ln>
        </p:spPr>
        <p:txBody>
          <a:bodyPr anchorCtr="0" anchor="ctr" bIns="119075" lIns="119075" spcFirstLastPara="1" rIns="119075" wrap="square" tIns="1190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Arial"/>
              <a:buNone/>
            </a:pPr>
            <a:r>
              <a:rPr b="1" lang="en">
                <a:solidFill>
                  <a:srgbClr val="FFFFFF"/>
                </a:solidFill>
                <a:latin typeface="IBM Plex Sans"/>
                <a:ea typeface="IBM Plex Sans"/>
                <a:cs typeface="IBM Plex Sans"/>
                <a:sym typeface="IBM Plex Sans"/>
              </a:rPr>
              <a:t>DISCOVERY</a:t>
            </a:r>
            <a:endParaRPr b="1"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90" name="Google Shape;90;p16"/>
          <p:cNvSpPr txBox="1"/>
          <p:nvPr/>
        </p:nvSpPr>
        <p:spPr>
          <a:xfrm>
            <a:off x="3826800" y="2087750"/>
            <a:ext cx="1490400" cy="495300"/>
          </a:xfrm>
          <a:prstGeom prst="rect">
            <a:avLst/>
          </a:prstGeom>
          <a:solidFill>
            <a:srgbClr val="3C78D8"/>
          </a:solidFill>
          <a:ln>
            <a:noFill/>
          </a:ln>
        </p:spPr>
        <p:txBody>
          <a:bodyPr anchorCtr="0" anchor="ctr" bIns="119075" lIns="119075" spcFirstLastPara="1" rIns="119075" wrap="square" tIns="1190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Arial"/>
              <a:buNone/>
            </a:pPr>
            <a:r>
              <a:rPr b="1" lang="en">
                <a:solidFill>
                  <a:srgbClr val="FFFFFF"/>
                </a:solidFill>
                <a:latin typeface="IBM Plex Sans"/>
                <a:ea typeface="IBM Plex Sans"/>
                <a:cs typeface="IBM Plex Sans"/>
                <a:sym typeface="IBM Plex Sans"/>
              </a:rPr>
              <a:t>DEFINE</a:t>
            </a:r>
            <a:endParaRPr b="1"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91" name="Google Shape;91;p16"/>
          <p:cNvSpPr txBox="1"/>
          <p:nvPr/>
        </p:nvSpPr>
        <p:spPr>
          <a:xfrm>
            <a:off x="5480150" y="2087750"/>
            <a:ext cx="1490400" cy="495300"/>
          </a:xfrm>
          <a:prstGeom prst="rect">
            <a:avLst/>
          </a:prstGeom>
          <a:solidFill>
            <a:srgbClr val="3C78D8"/>
          </a:solidFill>
          <a:ln>
            <a:noFill/>
          </a:ln>
        </p:spPr>
        <p:txBody>
          <a:bodyPr anchorCtr="0" anchor="ctr" bIns="119075" lIns="119075" spcFirstLastPara="1" rIns="119075" wrap="square" tIns="1190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Arial"/>
              <a:buNone/>
            </a:pPr>
            <a:r>
              <a:rPr b="1" lang="en">
                <a:solidFill>
                  <a:srgbClr val="FFFFFF"/>
                </a:solidFill>
                <a:latin typeface="IBM Plex Sans"/>
                <a:ea typeface="IBM Plex Sans"/>
                <a:cs typeface="IBM Plex Sans"/>
                <a:sym typeface="IBM Plex Sans"/>
              </a:rPr>
              <a:t>IDEATION</a:t>
            </a:r>
            <a:endParaRPr b="1"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92" name="Google Shape;92;p16"/>
          <p:cNvSpPr txBox="1"/>
          <p:nvPr/>
        </p:nvSpPr>
        <p:spPr>
          <a:xfrm>
            <a:off x="7133500" y="2087750"/>
            <a:ext cx="1490400" cy="495300"/>
          </a:xfrm>
          <a:prstGeom prst="rect">
            <a:avLst/>
          </a:prstGeom>
          <a:solidFill>
            <a:srgbClr val="3C78D8"/>
          </a:solidFill>
          <a:ln>
            <a:noFill/>
          </a:ln>
        </p:spPr>
        <p:txBody>
          <a:bodyPr anchorCtr="0" anchor="ctr" bIns="119075" lIns="119075" spcFirstLastPara="1" rIns="119075" wrap="square" tIns="1190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Arial"/>
              <a:buNone/>
            </a:pPr>
            <a:r>
              <a:rPr b="1" lang="en">
                <a:solidFill>
                  <a:srgbClr val="FFFFFF"/>
                </a:solidFill>
                <a:latin typeface="IBM Plex Sans"/>
                <a:ea typeface="IBM Plex Sans"/>
                <a:cs typeface="IBM Plex Sans"/>
                <a:sym typeface="IBM Plex Sans"/>
              </a:rPr>
              <a:t>PROTOTYPING</a:t>
            </a:r>
            <a:endParaRPr b="1"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93" name="Google Shape;93;p16"/>
          <p:cNvSpPr txBox="1"/>
          <p:nvPr/>
        </p:nvSpPr>
        <p:spPr>
          <a:xfrm>
            <a:off x="520101" y="2701200"/>
            <a:ext cx="1490400" cy="881400"/>
          </a:xfrm>
          <a:prstGeom prst="rect">
            <a:avLst/>
          </a:prstGeom>
          <a:noFill/>
          <a:ln>
            <a:noFill/>
          </a:ln>
        </p:spPr>
        <p:txBody>
          <a:bodyPr anchorCtr="0" anchor="t" bIns="72850" lIns="72850" spcFirstLastPara="1" rIns="72850" wrap="square" tIns="728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rPr lang="en" sz="10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Build initial understanding of a problem or opportunity and the people who are impacted by or influence it</a:t>
            </a:r>
            <a:endParaRPr sz="10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94" name="Google Shape;94;p16"/>
          <p:cNvSpPr txBox="1"/>
          <p:nvPr/>
        </p:nvSpPr>
        <p:spPr>
          <a:xfrm>
            <a:off x="2173450" y="2701200"/>
            <a:ext cx="1490400" cy="1160400"/>
          </a:xfrm>
          <a:prstGeom prst="rect">
            <a:avLst/>
          </a:prstGeom>
          <a:noFill/>
          <a:ln>
            <a:noFill/>
          </a:ln>
        </p:spPr>
        <p:txBody>
          <a:bodyPr anchorCtr="0" anchor="t" bIns="72850" lIns="72850" spcFirstLastPara="1" rIns="72850" wrap="square" tIns="728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rPr lang="en" sz="10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Study a problem or opportunity through the lenses of need, behaviour, motivation, pain and system dynamics - through interactions with people and other entities</a:t>
            </a:r>
            <a:endParaRPr sz="10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95" name="Google Shape;95;p16"/>
          <p:cNvSpPr txBox="1"/>
          <p:nvPr/>
        </p:nvSpPr>
        <p:spPr>
          <a:xfrm>
            <a:off x="3826801" y="2689945"/>
            <a:ext cx="1490400" cy="881400"/>
          </a:xfrm>
          <a:prstGeom prst="rect">
            <a:avLst/>
          </a:prstGeom>
          <a:noFill/>
          <a:ln>
            <a:noFill/>
          </a:ln>
        </p:spPr>
        <p:txBody>
          <a:bodyPr anchorCtr="0" anchor="t" bIns="72850" lIns="72850" spcFirstLastPara="1" rIns="72850" wrap="square" tIns="728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rPr lang="en" sz="10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Make sense of research and recognise actionable patterns, learnings, and insights to tackle problem or opportunity</a:t>
            </a:r>
            <a:endParaRPr sz="10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96" name="Google Shape;96;p16"/>
          <p:cNvSpPr txBox="1"/>
          <p:nvPr/>
        </p:nvSpPr>
        <p:spPr>
          <a:xfrm>
            <a:off x="5480151" y="2689945"/>
            <a:ext cx="1490400" cy="881400"/>
          </a:xfrm>
          <a:prstGeom prst="rect">
            <a:avLst/>
          </a:prstGeom>
          <a:noFill/>
          <a:ln>
            <a:noFill/>
          </a:ln>
        </p:spPr>
        <p:txBody>
          <a:bodyPr anchorCtr="0" anchor="t" bIns="72850" lIns="72850" spcFirstLastPara="1" rIns="72850" wrap="square" tIns="728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rPr lang="en" sz="10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Generate multiple creative ideas to solve for problem or opportunity - based on insights and understanding of users</a:t>
            </a:r>
            <a:endParaRPr sz="10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97" name="Google Shape;97;p16"/>
          <p:cNvSpPr txBox="1"/>
          <p:nvPr/>
        </p:nvSpPr>
        <p:spPr>
          <a:xfrm>
            <a:off x="7133501" y="2701195"/>
            <a:ext cx="1490400" cy="881400"/>
          </a:xfrm>
          <a:prstGeom prst="rect">
            <a:avLst/>
          </a:prstGeom>
          <a:noFill/>
          <a:ln>
            <a:noFill/>
          </a:ln>
        </p:spPr>
        <p:txBody>
          <a:bodyPr anchorCtr="0" anchor="t" bIns="72850" lIns="72850" spcFirstLastPara="1" rIns="72850" wrap="square" tIns="728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rPr lang="en" sz="10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Build and test  experienceable early versions of the solution with target users </a:t>
            </a:r>
            <a:endParaRPr sz="10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grpSp>
        <p:nvGrpSpPr>
          <p:cNvPr id="98" name="Google Shape;98;p16"/>
          <p:cNvGrpSpPr/>
          <p:nvPr/>
        </p:nvGrpSpPr>
        <p:grpSpPr>
          <a:xfrm>
            <a:off x="7462201" y="4812275"/>
            <a:ext cx="1068401" cy="288301"/>
            <a:chOff x="7462201" y="4812275"/>
            <a:chExt cx="1068401" cy="288301"/>
          </a:xfrm>
        </p:grpSpPr>
        <p:pic>
          <p:nvPicPr>
            <p:cNvPr id="99" name="Google Shape;99;p16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8195884" y="4812275"/>
              <a:ext cx="334718" cy="28830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0" name="Google Shape;100;p16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7462201" y="4846024"/>
              <a:ext cx="645825" cy="225525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7"/>
          <p:cNvSpPr/>
          <p:nvPr/>
        </p:nvSpPr>
        <p:spPr>
          <a:xfrm>
            <a:off x="150" y="4773075"/>
            <a:ext cx="9144000" cy="371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17"/>
          <p:cNvSpPr txBox="1"/>
          <p:nvPr>
            <p:ph type="title"/>
          </p:nvPr>
        </p:nvSpPr>
        <p:spPr>
          <a:xfrm>
            <a:off x="362489" y="4834505"/>
            <a:ext cx="4216500" cy="266400"/>
          </a:xfrm>
          <a:prstGeom prst="rect">
            <a:avLst/>
          </a:prstGeom>
        </p:spPr>
        <p:txBody>
          <a:bodyPr anchorCtr="0" anchor="b" bIns="92475" lIns="92475" spcFirstLastPara="1" rIns="92475" wrap="square" tIns="924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500"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500"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500"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500">
                <a:solidFill>
                  <a:srgbClr val="000000"/>
                </a:solidFill>
                <a:latin typeface="IBM Plex Sans"/>
                <a:ea typeface="IBM Plex Sans"/>
                <a:cs typeface="IBM Plex Sans"/>
                <a:sym typeface="IBM Plex Sans"/>
              </a:rPr>
              <a:t> </a:t>
            </a:r>
            <a:r>
              <a:rPr b="1" lang="en" sz="500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rPr>
              <a:t> </a:t>
            </a:r>
            <a:endParaRPr b="1" sz="5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107" name="Google Shape;107;p17"/>
          <p:cNvSpPr txBox="1"/>
          <p:nvPr/>
        </p:nvSpPr>
        <p:spPr>
          <a:xfrm>
            <a:off x="391000" y="742400"/>
            <a:ext cx="3964200" cy="495300"/>
          </a:xfrm>
          <a:prstGeom prst="rect">
            <a:avLst/>
          </a:prstGeom>
          <a:solidFill>
            <a:srgbClr val="3C78D8"/>
          </a:solidFill>
          <a:ln>
            <a:noFill/>
          </a:ln>
        </p:spPr>
        <p:txBody>
          <a:bodyPr anchorCtr="0" anchor="ctr" bIns="119075" lIns="119075" spcFirstLastPara="1" rIns="119075" wrap="square" tIns="1190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Arial"/>
              <a:buNone/>
            </a:pPr>
            <a:r>
              <a:rPr b="1" lang="en">
                <a:solidFill>
                  <a:srgbClr val="FFFFFF"/>
                </a:solidFill>
                <a:latin typeface="IBM Plex Sans"/>
                <a:ea typeface="IBM Plex Sans"/>
                <a:cs typeface="IBM Plex Sans"/>
                <a:sym typeface="IBM Plex Sans"/>
              </a:rPr>
              <a:t>DISCOVERY</a:t>
            </a:r>
            <a:endParaRPr b="1"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108" name="Google Shape;108;p17"/>
          <p:cNvSpPr txBox="1"/>
          <p:nvPr/>
        </p:nvSpPr>
        <p:spPr>
          <a:xfrm>
            <a:off x="391000" y="1355850"/>
            <a:ext cx="3964200" cy="593400"/>
          </a:xfrm>
          <a:prstGeom prst="rect">
            <a:avLst/>
          </a:prstGeom>
          <a:noFill/>
          <a:ln>
            <a:noFill/>
          </a:ln>
        </p:spPr>
        <p:txBody>
          <a:bodyPr anchorCtr="0" anchor="t" bIns="72850" lIns="72850" spcFirstLastPara="1" rIns="72850" wrap="square" tIns="728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rPr lang="en" sz="10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Study a problem or opportunity through the lenses of need, behaviour, motivation, pain and system dynamics - through interactions with people and other entities</a:t>
            </a:r>
            <a:endParaRPr sz="10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109" name="Google Shape;109;p17"/>
          <p:cNvSpPr txBox="1"/>
          <p:nvPr/>
        </p:nvSpPr>
        <p:spPr>
          <a:xfrm>
            <a:off x="391000" y="1951900"/>
            <a:ext cx="8039100" cy="155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L</a:t>
            </a:r>
            <a:r>
              <a:rPr b="1" lang="en" sz="24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isten and understand another person’s joy and pain without bias and judgment.</a:t>
            </a:r>
            <a:endParaRPr b="1" sz="24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TIME</a:t>
            </a:r>
            <a:endParaRPr b="1" sz="11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1</a:t>
            </a:r>
            <a:r>
              <a:rPr lang="en" sz="11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0</a:t>
            </a:r>
            <a:r>
              <a:rPr lang="en" sz="11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 mins</a:t>
            </a:r>
            <a:endParaRPr sz="11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TOOL </a:t>
            </a:r>
            <a:endParaRPr b="1" sz="11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The power of stories</a:t>
            </a:r>
            <a:endParaRPr sz="11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grpSp>
        <p:nvGrpSpPr>
          <p:cNvPr id="110" name="Google Shape;110;p17"/>
          <p:cNvGrpSpPr/>
          <p:nvPr/>
        </p:nvGrpSpPr>
        <p:grpSpPr>
          <a:xfrm>
            <a:off x="7462201" y="4812275"/>
            <a:ext cx="1068401" cy="288301"/>
            <a:chOff x="7462201" y="4812275"/>
            <a:chExt cx="1068401" cy="288301"/>
          </a:xfrm>
        </p:grpSpPr>
        <p:pic>
          <p:nvPicPr>
            <p:cNvPr id="111" name="Google Shape;111;p17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8195884" y="4812275"/>
              <a:ext cx="334718" cy="28830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2" name="Google Shape;112;p17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7462201" y="4846024"/>
              <a:ext cx="645825" cy="225525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8"/>
          <p:cNvSpPr/>
          <p:nvPr/>
        </p:nvSpPr>
        <p:spPr>
          <a:xfrm>
            <a:off x="150" y="4773075"/>
            <a:ext cx="9144000" cy="371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18"/>
          <p:cNvSpPr txBox="1"/>
          <p:nvPr>
            <p:ph type="title"/>
          </p:nvPr>
        </p:nvSpPr>
        <p:spPr>
          <a:xfrm>
            <a:off x="362489" y="4834505"/>
            <a:ext cx="4216500" cy="266400"/>
          </a:xfrm>
          <a:prstGeom prst="rect">
            <a:avLst/>
          </a:prstGeom>
        </p:spPr>
        <p:txBody>
          <a:bodyPr anchorCtr="0" anchor="b" bIns="92475" lIns="92475" spcFirstLastPara="1" rIns="92475" wrap="square" tIns="924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500"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500"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500"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500">
                <a:solidFill>
                  <a:srgbClr val="000000"/>
                </a:solidFill>
                <a:latin typeface="IBM Plex Sans"/>
                <a:ea typeface="IBM Plex Sans"/>
                <a:cs typeface="IBM Plex Sans"/>
                <a:sym typeface="IBM Plex Sans"/>
              </a:rPr>
              <a:t> </a:t>
            </a:r>
            <a:r>
              <a:rPr b="1" lang="en" sz="500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rPr>
              <a:t> </a:t>
            </a:r>
            <a:endParaRPr b="1" sz="5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119" name="Google Shape;119;p18"/>
          <p:cNvSpPr txBox="1"/>
          <p:nvPr/>
        </p:nvSpPr>
        <p:spPr>
          <a:xfrm>
            <a:off x="391000" y="742400"/>
            <a:ext cx="3964200" cy="495300"/>
          </a:xfrm>
          <a:prstGeom prst="rect">
            <a:avLst/>
          </a:prstGeom>
          <a:solidFill>
            <a:srgbClr val="3C78D8"/>
          </a:solidFill>
          <a:ln>
            <a:noFill/>
          </a:ln>
        </p:spPr>
        <p:txBody>
          <a:bodyPr anchorCtr="0" anchor="ctr" bIns="119075" lIns="119075" spcFirstLastPara="1" rIns="119075" wrap="square" tIns="1190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Arial"/>
              <a:buNone/>
            </a:pPr>
            <a:r>
              <a:rPr b="1" lang="en">
                <a:solidFill>
                  <a:srgbClr val="FFFFFF"/>
                </a:solidFill>
                <a:latin typeface="IBM Plex Sans"/>
                <a:ea typeface="IBM Plex Sans"/>
                <a:cs typeface="IBM Plex Sans"/>
                <a:sym typeface="IBM Plex Sans"/>
              </a:rPr>
              <a:t>DISCOVERY</a:t>
            </a:r>
            <a:endParaRPr b="1"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120" name="Google Shape;120;p18"/>
          <p:cNvSpPr txBox="1"/>
          <p:nvPr/>
        </p:nvSpPr>
        <p:spPr>
          <a:xfrm>
            <a:off x="391000" y="1355850"/>
            <a:ext cx="3964200" cy="593400"/>
          </a:xfrm>
          <a:prstGeom prst="rect">
            <a:avLst/>
          </a:prstGeom>
          <a:noFill/>
          <a:ln>
            <a:noFill/>
          </a:ln>
        </p:spPr>
        <p:txBody>
          <a:bodyPr anchorCtr="0" anchor="t" bIns="72850" lIns="72850" spcFirstLastPara="1" rIns="72850" wrap="square" tIns="728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rPr lang="en" sz="10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Study a problem or opportunity through the lenses of need, behaviour, motivation, pain and system dynamics - through interactions with people and other entities</a:t>
            </a:r>
            <a:endParaRPr sz="10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121" name="Google Shape;121;p18"/>
          <p:cNvSpPr txBox="1"/>
          <p:nvPr/>
        </p:nvSpPr>
        <p:spPr>
          <a:xfrm>
            <a:off x="391000" y="2277975"/>
            <a:ext cx="8039100" cy="174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rPr>
              <a:t>Stories are accounts of experiences rather than just generalised statements of what people like or don’t like. </a:t>
            </a:r>
            <a:endParaRPr b="1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rPr>
              <a:t>Stories are rich and textured because they have emotions, actors and situations. </a:t>
            </a:r>
            <a:endParaRPr b="1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rPr>
              <a:t>They are the raw data for design.</a:t>
            </a:r>
            <a:endParaRPr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grpSp>
        <p:nvGrpSpPr>
          <p:cNvPr id="122" name="Google Shape;122;p18"/>
          <p:cNvGrpSpPr/>
          <p:nvPr/>
        </p:nvGrpSpPr>
        <p:grpSpPr>
          <a:xfrm>
            <a:off x="7462201" y="4812275"/>
            <a:ext cx="1068401" cy="288301"/>
            <a:chOff x="7462201" y="4812275"/>
            <a:chExt cx="1068401" cy="288301"/>
          </a:xfrm>
        </p:grpSpPr>
        <p:pic>
          <p:nvPicPr>
            <p:cNvPr id="123" name="Google Shape;123;p18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8195884" y="4812275"/>
              <a:ext cx="334718" cy="28830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24" name="Google Shape;124;p18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7462201" y="4846024"/>
              <a:ext cx="645825" cy="225525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9"/>
          <p:cNvSpPr/>
          <p:nvPr/>
        </p:nvSpPr>
        <p:spPr>
          <a:xfrm>
            <a:off x="150" y="4773075"/>
            <a:ext cx="9144000" cy="371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19"/>
          <p:cNvSpPr txBox="1"/>
          <p:nvPr>
            <p:ph type="title"/>
          </p:nvPr>
        </p:nvSpPr>
        <p:spPr>
          <a:xfrm>
            <a:off x="362489" y="4834505"/>
            <a:ext cx="4216500" cy="266400"/>
          </a:xfrm>
          <a:prstGeom prst="rect">
            <a:avLst/>
          </a:prstGeom>
        </p:spPr>
        <p:txBody>
          <a:bodyPr anchorCtr="0" anchor="b" bIns="92475" lIns="92475" spcFirstLastPara="1" rIns="92475" wrap="square" tIns="924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500"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500"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500"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500">
                <a:solidFill>
                  <a:srgbClr val="000000"/>
                </a:solidFill>
                <a:latin typeface="IBM Plex Sans"/>
                <a:ea typeface="IBM Plex Sans"/>
                <a:cs typeface="IBM Plex Sans"/>
                <a:sym typeface="IBM Plex Sans"/>
              </a:rPr>
              <a:t> </a:t>
            </a:r>
            <a:r>
              <a:rPr b="1" lang="en" sz="500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rPr>
              <a:t> </a:t>
            </a:r>
            <a:endParaRPr b="1" sz="5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131" name="Google Shape;131;p19"/>
          <p:cNvSpPr txBox="1"/>
          <p:nvPr>
            <p:ph idx="1" type="body"/>
          </p:nvPr>
        </p:nvSpPr>
        <p:spPr>
          <a:xfrm>
            <a:off x="444450" y="831750"/>
            <a:ext cx="6139500" cy="3480000"/>
          </a:xfrm>
          <a:prstGeom prst="rect">
            <a:avLst/>
          </a:prstGeom>
        </p:spPr>
        <p:txBody>
          <a:bodyPr anchorCtr="0" anchor="t" bIns="92475" lIns="92475" spcFirstLastPara="1" rIns="92475" wrap="square" tIns="924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rPr>
              <a:t>Each of you to </a:t>
            </a:r>
            <a:r>
              <a:rPr b="1" lang="en" sz="3000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rPr>
              <a:t>share a story </a:t>
            </a:r>
            <a:r>
              <a:rPr lang="en" sz="3000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rPr>
              <a:t>that describes loan taking</a:t>
            </a:r>
            <a:r>
              <a:rPr b="1" lang="en" sz="3000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rPr>
              <a:t> experience - positive or negative </a:t>
            </a:r>
            <a:r>
              <a:rPr lang="en" sz="3000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rPr>
              <a:t>with your partner.</a:t>
            </a:r>
            <a:r>
              <a:rPr b="1" lang="en" sz="3000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rPr>
              <a:t> </a:t>
            </a:r>
            <a:r>
              <a:rPr lang="en" sz="3000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rPr>
              <a:t>Highlight </a:t>
            </a:r>
            <a:r>
              <a:rPr b="1" lang="en" sz="3000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rPr>
              <a:t>emotions </a:t>
            </a:r>
            <a:r>
              <a:rPr lang="en" sz="3000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rPr>
              <a:t>you may have felt. </a:t>
            </a:r>
            <a:endParaRPr sz="30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rgbClr val="000000"/>
                </a:solidFill>
                <a:latin typeface="IBM Plex Sans"/>
                <a:ea typeface="IBM Plex Sans"/>
                <a:cs typeface="IBM Plex Sans"/>
                <a:sym typeface="IBM Plex Sans"/>
              </a:rPr>
              <a:t>It could be your own story or something that you have heard. Keep a note of your partner’s story. </a:t>
            </a:r>
            <a:r>
              <a:rPr b="1" lang="en" sz="1400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rPr>
              <a:t>Take 5 Minutes each. </a:t>
            </a:r>
            <a:endParaRPr b="1" sz="14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36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6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6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grpSp>
        <p:nvGrpSpPr>
          <p:cNvPr id="132" name="Google Shape;132;p19"/>
          <p:cNvGrpSpPr/>
          <p:nvPr/>
        </p:nvGrpSpPr>
        <p:grpSpPr>
          <a:xfrm>
            <a:off x="7462201" y="4812275"/>
            <a:ext cx="1068401" cy="288301"/>
            <a:chOff x="7462201" y="4812275"/>
            <a:chExt cx="1068401" cy="288301"/>
          </a:xfrm>
        </p:grpSpPr>
        <p:pic>
          <p:nvPicPr>
            <p:cNvPr id="133" name="Google Shape;133;p19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8195884" y="4812275"/>
              <a:ext cx="334718" cy="28830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34" name="Google Shape;134;p19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7462201" y="4846024"/>
              <a:ext cx="645825" cy="225525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0"/>
          <p:cNvSpPr/>
          <p:nvPr/>
        </p:nvSpPr>
        <p:spPr>
          <a:xfrm>
            <a:off x="150" y="4773075"/>
            <a:ext cx="9144000" cy="371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p20"/>
          <p:cNvSpPr txBox="1"/>
          <p:nvPr>
            <p:ph type="title"/>
          </p:nvPr>
        </p:nvSpPr>
        <p:spPr>
          <a:xfrm>
            <a:off x="362489" y="4834505"/>
            <a:ext cx="4216500" cy="266400"/>
          </a:xfrm>
          <a:prstGeom prst="rect">
            <a:avLst/>
          </a:prstGeom>
        </p:spPr>
        <p:txBody>
          <a:bodyPr anchorCtr="0" anchor="b" bIns="92475" lIns="92475" spcFirstLastPara="1" rIns="92475" wrap="square" tIns="924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500"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500"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500"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500">
                <a:solidFill>
                  <a:srgbClr val="000000"/>
                </a:solidFill>
                <a:latin typeface="IBM Plex Sans"/>
                <a:ea typeface="IBM Plex Sans"/>
                <a:cs typeface="IBM Plex Sans"/>
                <a:sym typeface="IBM Plex Sans"/>
              </a:rPr>
              <a:t> </a:t>
            </a:r>
            <a:r>
              <a:rPr b="1" lang="en" sz="500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rPr>
              <a:t> </a:t>
            </a:r>
            <a:endParaRPr b="1" sz="5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141" name="Google Shape;141;p20"/>
          <p:cNvSpPr txBox="1"/>
          <p:nvPr/>
        </p:nvSpPr>
        <p:spPr>
          <a:xfrm>
            <a:off x="391000" y="742400"/>
            <a:ext cx="3964200" cy="495300"/>
          </a:xfrm>
          <a:prstGeom prst="rect">
            <a:avLst/>
          </a:prstGeom>
          <a:solidFill>
            <a:srgbClr val="3C78D8"/>
          </a:solidFill>
          <a:ln>
            <a:noFill/>
          </a:ln>
        </p:spPr>
        <p:txBody>
          <a:bodyPr anchorCtr="0" anchor="ctr" bIns="119075" lIns="119075" spcFirstLastPara="1" rIns="119075" wrap="square" tIns="1190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Arial"/>
              <a:buNone/>
            </a:pPr>
            <a:r>
              <a:rPr b="1" lang="en">
                <a:solidFill>
                  <a:srgbClr val="FFFFFF"/>
                </a:solidFill>
                <a:latin typeface="IBM Plex Sans"/>
                <a:ea typeface="IBM Plex Sans"/>
                <a:cs typeface="IBM Plex Sans"/>
                <a:sym typeface="IBM Plex Sans"/>
              </a:rPr>
              <a:t>DEFINE</a:t>
            </a:r>
            <a:endParaRPr b="1"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142" name="Google Shape;142;p20"/>
          <p:cNvSpPr txBox="1"/>
          <p:nvPr/>
        </p:nvSpPr>
        <p:spPr>
          <a:xfrm>
            <a:off x="391000" y="1355850"/>
            <a:ext cx="3964200" cy="593400"/>
          </a:xfrm>
          <a:prstGeom prst="rect">
            <a:avLst/>
          </a:prstGeom>
          <a:noFill/>
          <a:ln>
            <a:noFill/>
          </a:ln>
        </p:spPr>
        <p:txBody>
          <a:bodyPr anchorCtr="0" anchor="t" bIns="72850" lIns="72850" spcFirstLastPara="1" rIns="72850" wrap="square" tIns="728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rPr lang="en" sz="10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Make sense of research and recognise actionable patterns, learnings, and insights to tackle problem or opportunity.</a:t>
            </a:r>
            <a:endParaRPr sz="10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143" name="Google Shape;143;p20"/>
          <p:cNvSpPr txBox="1"/>
          <p:nvPr/>
        </p:nvSpPr>
        <p:spPr>
          <a:xfrm>
            <a:off x="391000" y="1951900"/>
            <a:ext cx="8039100" cy="1558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Uncovering the reasons behind observed emotions  </a:t>
            </a:r>
            <a:endParaRPr b="1" sz="24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TIME</a:t>
            </a:r>
            <a:endParaRPr b="1" sz="11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1</a:t>
            </a:r>
            <a:r>
              <a:rPr lang="en" sz="11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0</a:t>
            </a:r>
            <a:r>
              <a:rPr lang="en" sz="11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 mins</a:t>
            </a:r>
            <a:endParaRPr sz="11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TOOL </a:t>
            </a:r>
            <a:endParaRPr b="1" sz="11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5 Whys</a:t>
            </a:r>
            <a:endParaRPr sz="11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grpSp>
        <p:nvGrpSpPr>
          <p:cNvPr id="144" name="Google Shape;144;p20"/>
          <p:cNvGrpSpPr/>
          <p:nvPr/>
        </p:nvGrpSpPr>
        <p:grpSpPr>
          <a:xfrm>
            <a:off x="7462201" y="4812275"/>
            <a:ext cx="1068401" cy="288301"/>
            <a:chOff x="7462201" y="4812275"/>
            <a:chExt cx="1068401" cy="288301"/>
          </a:xfrm>
        </p:grpSpPr>
        <p:pic>
          <p:nvPicPr>
            <p:cNvPr id="145" name="Google Shape;145;p20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8195884" y="4812275"/>
              <a:ext cx="334718" cy="28830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6" name="Google Shape;146;p20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7462201" y="4846024"/>
              <a:ext cx="645825" cy="225525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1"/>
          <p:cNvSpPr/>
          <p:nvPr/>
        </p:nvSpPr>
        <p:spPr>
          <a:xfrm>
            <a:off x="150" y="4773075"/>
            <a:ext cx="9144000" cy="3714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2" name="Google Shape;152;p21"/>
          <p:cNvSpPr txBox="1"/>
          <p:nvPr>
            <p:ph type="title"/>
          </p:nvPr>
        </p:nvSpPr>
        <p:spPr>
          <a:xfrm>
            <a:off x="362489" y="4834505"/>
            <a:ext cx="4216500" cy="266400"/>
          </a:xfrm>
          <a:prstGeom prst="rect">
            <a:avLst/>
          </a:prstGeom>
        </p:spPr>
        <p:txBody>
          <a:bodyPr anchorCtr="0" anchor="b" bIns="92475" lIns="92475" spcFirstLastPara="1" rIns="92475" wrap="square" tIns="924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500"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500"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500"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500">
                <a:solidFill>
                  <a:srgbClr val="000000"/>
                </a:solidFill>
                <a:latin typeface="IBM Plex Sans"/>
                <a:ea typeface="IBM Plex Sans"/>
                <a:cs typeface="IBM Plex Sans"/>
                <a:sym typeface="IBM Plex Sans"/>
              </a:rPr>
              <a:t> </a:t>
            </a:r>
            <a:r>
              <a:rPr b="1" lang="en" sz="500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rPr>
              <a:t> </a:t>
            </a:r>
            <a:endParaRPr b="1" sz="5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153" name="Google Shape;153;p21"/>
          <p:cNvSpPr txBox="1"/>
          <p:nvPr/>
        </p:nvSpPr>
        <p:spPr>
          <a:xfrm>
            <a:off x="391000" y="742400"/>
            <a:ext cx="3964200" cy="495300"/>
          </a:xfrm>
          <a:prstGeom prst="rect">
            <a:avLst/>
          </a:prstGeom>
          <a:solidFill>
            <a:srgbClr val="3C78D8"/>
          </a:solidFill>
          <a:ln>
            <a:noFill/>
          </a:ln>
        </p:spPr>
        <p:txBody>
          <a:bodyPr anchorCtr="0" anchor="ctr" bIns="119075" lIns="119075" spcFirstLastPara="1" rIns="119075" wrap="square" tIns="1190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Arial"/>
              <a:buNone/>
            </a:pPr>
            <a:r>
              <a:rPr b="1" lang="en">
                <a:solidFill>
                  <a:srgbClr val="FFFFFF"/>
                </a:solidFill>
                <a:latin typeface="IBM Plex Sans"/>
                <a:ea typeface="IBM Plex Sans"/>
                <a:cs typeface="IBM Plex Sans"/>
                <a:sym typeface="IBM Plex Sans"/>
              </a:rPr>
              <a:t>DEFINE</a:t>
            </a:r>
            <a:endParaRPr b="1"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154" name="Google Shape;154;p21"/>
          <p:cNvSpPr txBox="1"/>
          <p:nvPr/>
        </p:nvSpPr>
        <p:spPr>
          <a:xfrm>
            <a:off x="391000" y="1355850"/>
            <a:ext cx="3964200" cy="593400"/>
          </a:xfrm>
          <a:prstGeom prst="rect">
            <a:avLst/>
          </a:prstGeom>
          <a:noFill/>
          <a:ln>
            <a:noFill/>
          </a:ln>
        </p:spPr>
        <p:txBody>
          <a:bodyPr anchorCtr="0" anchor="t" bIns="72850" lIns="72850" spcFirstLastPara="1" rIns="72850" wrap="square" tIns="728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</a:pPr>
            <a:r>
              <a:rPr lang="en" sz="1000">
                <a:solidFill>
                  <a:schemeClr val="dk1"/>
                </a:solidFill>
                <a:latin typeface="IBM Plex Sans"/>
                <a:ea typeface="IBM Plex Sans"/>
                <a:cs typeface="IBM Plex Sans"/>
                <a:sym typeface="IBM Plex Sans"/>
              </a:rPr>
              <a:t>Make sense of research and recognise actionable patterns, learnings, and insights to tackle problem or opportunity.</a:t>
            </a:r>
            <a:endParaRPr sz="10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155" name="Google Shape;155;p21"/>
          <p:cNvSpPr txBox="1"/>
          <p:nvPr/>
        </p:nvSpPr>
        <p:spPr>
          <a:xfrm>
            <a:off x="391000" y="2104300"/>
            <a:ext cx="8039100" cy="249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rPr>
              <a:t>If stories are about emotions, insights are about the underlying reasons. It’s like the tip of the iceberg - what’s hidden and outside the frame is where the insight usually lies. </a:t>
            </a:r>
            <a:endParaRPr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rPr>
              <a:t>Pain point </a:t>
            </a:r>
            <a:r>
              <a:rPr b="1" lang="en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rPr>
              <a:t>(observation) </a:t>
            </a:r>
            <a:endParaRPr b="1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rPr>
              <a:t>What the user was trying to accomplish </a:t>
            </a:r>
            <a:r>
              <a:rPr b="1" lang="en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rPr>
              <a:t>(needs)</a:t>
            </a:r>
            <a:endParaRPr b="1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rPr>
              <a:t>Underlying reason </a:t>
            </a:r>
            <a:r>
              <a:rPr b="1" lang="en">
                <a:solidFill>
                  <a:srgbClr val="3C78D8"/>
                </a:solidFill>
                <a:latin typeface="IBM Plex Sans"/>
                <a:ea typeface="IBM Plex Sans"/>
                <a:cs typeface="IBM Plex Sans"/>
                <a:sym typeface="IBM Plex Sans"/>
              </a:rPr>
              <a:t>(insights)</a:t>
            </a:r>
            <a:endParaRPr b="1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rgbClr val="3C78D8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grpSp>
        <p:nvGrpSpPr>
          <p:cNvPr id="156" name="Google Shape;156;p21"/>
          <p:cNvGrpSpPr/>
          <p:nvPr/>
        </p:nvGrpSpPr>
        <p:grpSpPr>
          <a:xfrm>
            <a:off x="7462201" y="4812275"/>
            <a:ext cx="1068401" cy="288301"/>
            <a:chOff x="7462201" y="4812275"/>
            <a:chExt cx="1068401" cy="288301"/>
          </a:xfrm>
        </p:grpSpPr>
        <p:pic>
          <p:nvPicPr>
            <p:cNvPr id="157" name="Google Shape;157;p21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8195884" y="4812275"/>
              <a:ext cx="334718" cy="28830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8" name="Google Shape;158;p21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7462201" y="4846024"/>
              <a:ext cx="645825" cy="225525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