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7560000" cy="10692000"/>
  <p:embeddedFontLst>
    <p:embeddedFont>
      <p:font typeface="IBM Plex Sans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46">
          <p15:clr>
            <a:srgbClr val="A4A3A4"/>
          </p15:clr>
        </p15:guide>
        <p15:guide id="2" pos="5514">
          <p15:clr>
            <a:srgbClr val="A4A3A4"/>
          </p15:clr>
        </p15:guide>
        <p15:guide id="3" orient="horz" pos="144">
          <p15:clr>
            <a:srgbClr val="A4A3A4"/>
          </p15:clr>
        </p15:guide>
        <p15:guide id="4" orient="horz" pos="3109">
          <p15:clr>
            <a:srgbClr val="A4A3A4"/>
          </p15:clr>
        </p15:guide>
        <p15:guide id="5" pos="2880">
          <p15:clr>
            <a:srgbClr val="A4A3A4"/>
          </p15:clr>
        </p15:guide>
        <p15:guide id="6" orient="horz" pos="1274">
          <p15:clr>
            <a:srgbClr val="A4A3A4"/>
          </p15:clr>
        </p15:guide>
        <p15:guide id="7" pos="1911">
          <p15:clr>
            <a:srgbClr val="A4A3A4"/>
          </p15:clr>
        </p15:guide>
        <p15:guide id="8" pos="3894">
          <p15:clr>
            <a:srgbClr val="A4A3A4"/>
          </p15:clr>
        </p15:guide>
        <p15:guide id="9" pos="3676">
          <p15:clr>
            <a:srgbClr val="A4A3A4"/>
          </p15:clr>
        </p15:guide>
        <p15:guide id="10" pos="2032">
          <p15:clr>
            <a:srgbClr val="A4A3A4"/>
          </p15:clr>
        </p15:guide>
        <p15:guide id="11" pos="252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6"/>
        <p:guide pos="5514"/>
        <p:guide pos="144" orient="horz"/>
        <p:guide pos="3109" orient="horz"/>
        <p:guide pos="2880"/>
        <p:guide pos="1274" orient="horz"/>
        <p:guide pos="1911"/>
        <p:guide pos="3894"/>
        <p:guide pos="3676"/>
        <p:guide pos="2032"/>
        <p:guide pos="2525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IBMPlexSans-bold.fntdata"/><Relationship Id="rId27" Type="http://schemas.openxmlformats.org/officeDocument/2006/relationships/font" Target="fonts/IBMPlexSan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IBMPlexSa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schemas.openxmlformats.org/officeDocument/2006/relationships/font" Target="fonts/IBMPlexSans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1cf90a455_0_1540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1cf90a455_0_15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62a292b1e1_0_183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62a292b1e1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that move from scoping of a problem or opportunity, deep contextual understanding of people’s lives and ecosystems, synthesis of insights, generation of ideas, and finally the creation and testing of concepts with target audiences.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62a292b1e1_0_193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62a292b1e1_0_1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that move from scoping of a problem or opportunity, deep contextual understanding of people’s lives and ecosystems, synthesis of insights, generation of ideas, and finally the creation and testing of concepts with target audiences.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62a292b1e1_0_208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62a292b1e1_0_2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that move from scoping of a problem or opportunity, deep contextual understanding of people’s lives and ecosystems, synthesis of insights, generation of ideas, and finally the creation and testing of concepts with target audiences.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62a292b1e1_0_225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62a292b1e1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that move from scoping of a problem or opportunity, deep contextual understanding of people’s lives and ecosystems, synthesis of insights, generation of ideas, and finally the creation and testing of concepts with target audiences.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62a292b1e1_0_239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62a292b1e1_0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that move from scoping of a problem or opportunity, deep contextual understanding of people’s lives and ecosystems, synthesis of insights, generation of ideas, and finally the creation and testing of concepts with target audiences.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62a292b1e1_0_249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62a292b1e1_0_2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that move from scoping of a problem or opportunity, deep contextual understanding of people’s lives and ecosystems, synthesis of insights, generation of ideas, and finally the creation and testing of concepts with target audiences.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62a292b1e1_0_263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62a292b1e1_0_2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that move from scoping of a problem or opportunity, deep contextual understanding of people’s lives and ecosystems, synthesis of insights, generation of ideas, and finally the creation and testing of concepts with target audiences.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62a292b1e1_0_301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62a292b1e1_0_3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that move from scoping of a problem or opportunity, deep contextual understanding of people’s lives and ecosystems, synthesis of insights, generation of ideas, and finally the creation and testing of concepts with target audiences.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62a292b1e1_0_289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62a292b1e1_0_2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that move from scoping of a problem or opportunity, deep contextual understanding of people’s lives and ecosystems, synthesis of insights, generation of ideas, and finally the creation and testing of concepts with target audiences.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62a292b1e1_0_312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Google Shape;264;g62a292b1e1_0_3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that move from scoping of a problem or opportunity, deep contextual understanding of people’s lives and ecosystems, synthesis of insights, generation of ideas, and finally the creation and testing of concepts with target audiences.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62a292b1e1_0_0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62a292b1e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that move from scoping of a problem or opportunity, deep contextual understanding of people’s lives and ecosystems, synthesis of insights, generation of ideas, and finally the creation and testing of concepts with target audiences.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62a292b1e1_0_325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Google Shape;276;g62a292b1e1_0_3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that move from scoping of a problem or opportunity, deep contextual understanding of people’s lives and ecosystems, synthesis of insights, generation of ideas, and finally the creation and testing of concepts with target audiences.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62a292b1a5_0_302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62a292b1a5_0_3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2a292b1e1_0_22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2a292b1e1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that move from scoping of a problem or opportunity, deep contextual understanding of people’s lives and ecosystems, synthesis of insights, generation of ideas, and finally the creation and testing of concepts with target audiences.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62a292b1e1_0_33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62a292b1e1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that move from scoping of a problem or opportunity, deep contextual understanding of people’s lives and ecosystems, synthesis of insights, generation of ideas, and finally the creation and testing of concepts with target audiences.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2a292b1e1_0_99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2a292b1e1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that move from scoping of a problem or opportunity, deep contextual understanding of people’s lives and ecosystems, synthesis of insights, generation of ideas, and finally the creation and testing of concepts with target audiences.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2a292b1e1_0_123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2a292b1e1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that move from scoping of a problem or opportunity, deep contextual understanding of people’s lives and ecosystems, synthesis of insights, generation of ideas, and finally the creation and testing of concepts with target audiences.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2a292b1e1_0_146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2a292b1e1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that move from scoping of a problem or opportunity, deep contextual understanding of people’s lives and ecosystems, synthesis of insights, generation of ideas, and finally the creation and testing of concepts with target audiences.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62a292b1e1_0_156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62a292b1e1_0_1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that move from scoping of a problem or opportunity, deep contextual understanding of people’s lives and ecosystems, synthesis of insights, generation of ideas, and finally the creation and testing of concepts with target audiences.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62a292b1e1_0_169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62a292b1e1_0_1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that move from scoping of a problem or opportunity, deep contextual understanding of people’s lives and ecosystems, synthesis of insights, generation of ideas, and finally the creation and testing of concepts with target audiences.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2475" lIns="92475" spcFirstLastPara="1" rIns="92475" wrap="square" tIns="924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2475" lIns="92475" spcFirstLastPara="1" rIns="92475" wrap="square" tIns="9247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2475" lIns="92475" spcFirstLastPara="1" rIns="92475" wrap="square" tIns="9247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Relationship Id="rId4" Type="http://schemas.openxmlformats.org/officeDocument/2006/relationships/image" Target="../media/image1.jpg"/><Relationship Id="rId5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-200"/>
            <a:ext cx="9144000" cy="51435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3C78D8"/>
              </a:solidFill>
            </a:endParaRPr>
          </a:p>
        </p:txBody>
      </p:sp>
      <p:sp>
        <p:nvSpPr>
          <p:cNvPr id="55" name="Google Shape;55;p13"/>
          <p:cNvSpPr txBox="1"/>
          <p:nvPr>
            <p:ph type="title"/>
          </p:nvPr>
        </p:nvSpPr>
        <p:spPr>
          <a:xfrm>
            <a:off x="391000" y="1988225"/>
            <a:ext cx="6733500" cy="7557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HCD Exercise</a:t>
            </a:r>
            <a:endParaRPr sz="4800">
              <a:solidFill>
                <a:srgbClr val="FFFFFF"/>
              </a:solidFill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7" name="Google Shape;57;p13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58" name="Google Shape;58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2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2"/>
          <p:cNvSpPr txBox="1"/>
          <p:nvPr>
            <p:ph type="title"/>
          </p:nvPr>
        </p:nvSpPr>
        <p:spPr>
          <a:xfrm>
            <a:off x="362489" y="4834505"/>
            <a:ext cx="4216500" cy="2664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b="1" lang="en" sz="5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65" name="Google Shape;165;p22"/>
          <p:cNvSpPr txBox="1"/>
          <p:nvPr>
            <p:ph idx="1" type="body"/>
          </p:nvPr>
        </p:nvSpPr>
        <p:spPr>
          <a:xfrm>
            <a:off x="444450" y="831750"/>
            <a:ext cx="6139500" cy="36156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Reflect on the story</a:t>
            </a:r>
            <a:r>
              <a:rPr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. Ask yourself </a:t>
            </a:r>
            <a:r>
              <a:rPr b="1"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why was it a positive or negative experience?</a:t>
            </a:r>
            <a:r>
              <a:rPr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Keep asking till you feel you have gotten to the root</a:t>
            </a:r>
            <a:r>
              <a:rPr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and </a:t>
            </a:r>
            <a:r>
              <a:rPr b="1"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a strong insight</a:t>
            </a:r>
            <a:r>
              <a:rPr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. </a:t>
            </a:r>
            <a:endParaRPr b="1" sz="18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Ask your partner any follow up questions you may have - but you do not need to confirm the insight just yet</a:t>
            </a:r>
            <a:r>
              <a:rPr b="1" lang="en" sz="14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. </a:t>
            </a:r>
            <a:r>
              <a:rPr b="1" lang="en" sz="14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Take 10 Min. 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166" name="Google Shape;166;p22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167" name="Google Shape;167;p2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8" name="Google Shape;168;p2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3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3"/>
          <p:cNvSpPr txBox="1"/>
          <p:nvPr>
            <p:ph type="title"/>
          </p:nvPr>
        </p:nvSpPr>
        <p:spPr>
          <a:xfrm>
            <a:off x="362489" y="4834505"/>
            <a:ext cx="4216500" cy="2664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b="1" lang="en" sz="5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75" name="Google Shape;175;p23"/>
          <p:cNvSpPr txBox="1"/>
          <p:nvPr/>
        </p:nvSpPr>
        <p:spPr>
          <a:xfrm>
            <a:off x="391000" y="742400"/>
            <a:ext cx="3964200" cy="4953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119075" lIns="119075" spcFirstLastPara="1" rIns="119075" wrap="square" tIns="119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IDEATION</a:t>
            </a:r>
            <a:endParaRPr b="1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76" name="Google Shape;176;p23"/>
          <p:cNvSpPr txBox="1"/>
          <p:nvPr/>
        </p:nvSpPr>
        <p:spPr>
          <a:xfrm>
            <a:off x="391000" y="1355850"/>
            <a:ext cx="3964200" cy="5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Generate multiple creative ideas to solve for problem or opportunity - based on insights and understanding of users</a:t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77" name="Google Shape;177;p23"/>
          <p:cNvSpPr txBox="1"/>
          <p:nvPr/>
        </p:nvSpPr>
        <p:spPr>
          <a:xfrm>
            <a:off x="391000" y="1951900"/>
            <a:ext cx="8039100" cy="15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Making the creative leap into solutions that will help the user accomplish their goals while addressing their deeper anxieties.</a:t>
            </a:r>
            <a:endParaRPr b="1" sz="24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TIME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10 mins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TOOL 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How might we…  | What if…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178" name="Google Shape;178;p23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179" name="Google Shape;179;p2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0" name="Google Shape;180;p2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4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24"/>
          <p:cNvSpPr txBox="1"/>
          <p:nvPr>
            <p:ph type="title"/>
          </p:nvPr>
        </p:nvSpPr>
        <p:spPr>
          <a:xfrm>
            <a:off x="362489" y="4834505"/>
            <a:ext cx="4216500" cy="2664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b="1" lang="en" sz="5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87" name="Google Shape;187;p24"/>
          <p:cNvSpPr txBox="1"/>
          <p:nvPr/>
        </p:nvSpPr>
        <p:spPr>
          <a:xfrm>
            <a:off x="391000" y="742400"/>
            <a:ext cx="3964200" cy="4953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119075" lIns="119075" spcFirstLastPara="1" rIns="119075" wrap="square" tIns="119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IDEATION</a:t>
            </a:r>
            <a:endParaRPr b="1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88" name="Google Shape;188;p24"/>
          <p:cNvSpPr txBox="1"/>
          <p:nvPr/>
        </p:nvSpPr>
        <p:spPr>
          <a:xfrm>
            <a:off x="391000" y="1355850"/>
            <a:ext cx="3964200" cy="5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Generate multiple creative ideas to solve for problem or opportunity - based on insights and understanding of users</a:t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189" name="Google Shape;189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37302" y="2021887"/>
            <a:ext cx="3022126" cy="22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24"/>
          <p:cNvSpPr txBox="1"/>
          <p:nvPr/>
        </p:nvSpPr>
        <p:spPr>
          <a:xfrm>
            <a:off x="435100" y="2794513"/>
            <a:ext cx="4071300" cy="7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 creative process goes through a cycle of divergent and convergent thinking</a:t>
            </a:r>
            <a:endParaRPr b="1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191" name="Google Shape;191;p24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192" name="Google Shape;192;p2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3" name="Google Shape;193;p2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5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5"/>
          <p:cNvSpPr txBox="1"/>
          <p:nvPr>
            <p:ph type="title"/>
          </p:nvPr>
        </p:nvSpPr>
        <p:spPr>
          <a:xfrm>
            <a:off x="362489" y="4834505"/>
            <a:ext cx="4216500" cy="2664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b="1" lang="en" sz="5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00" name="Google Shape;200;p25"/>
          <p:cNvSpPr txBox="1"/>
          <p:nvPr/>
        </p:nvSpPr>
        <p:spPr>
          <a:xfrm>
            <a:off x="391000" y="742400"/>
            <a:ext cx="3964200" cy="4953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119075" lIns="119075" spcFirstLastPara="1" rIns="119075" wrap="square" tIns="119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IDEATION</a:t>
            </a:r>
            <a:endParaRPr b="1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01" name="Google Shape;201;p25"/>
          <p:cNvSpPr txBox="1"/>
          <p:nvPr/>
        </p:nvSpPr>
        <p:spPr>
          <a:xfrm>
            <a:off x="391000" y="1355850"/>
            <a:ext cx="3964200" cy="5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Generate multiple creative ideas to solve for problem or opportunity - based on insights and understanding of users</a:t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02" name="Google Shape;202;p25"/>
          <p:cNvSpPr txBox="1"/>
          <p:nvPr/>
        </p:nvSpPr>
        <p:spPr>
          <a:xfrm>
            <a:off x="391000" y="1991200"/>
            <a:ext cx="6970200" cy="7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How might we… </a:t>
            </a:r>
            <a:endParaRPr b="1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This will help you frame your insight as an opportunity</a:t>
            </a:r>
            <a:endParaRPr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What if… </a:t>
            </a:r>
            <a:endParaRPr b="1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… it was an object or a thing</a:t>
            </a:r>
            <a:endParaRPr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… it was a person</a:t>
            </a:r>
            <a:endParaRPr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… it was a service </a:t>
            </a:r>
            <a:endParaRPr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… it was an interaction</a:t>
            </a:r>
            <a:endParaRPr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… it was a communication</a:t>
            </a:r>
            <a:endParaRPr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203" name="Google Shape;203;p25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204" name="Google Shape;204;p2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5" name="Google Shape;205;p2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6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6"/>
          <p:cNvSpPr txBox="1"/>
          <p:nvPr>
            <p:ph type="title"/>
          </p:nvPr>
        </p:nvSpPr>
        <p:spPr>
          <a:xfrm>
            <a:off x="362489" y="4834505"/>
            <a:ext cx="4216500" cy="2664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b="1" lang="en" sz="5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12" name="Google Shape;212;p26"/>
          <p:cNvSpPr txBox="1"/>
          <p:nvPr>
            <p:ph idx="1" type="body"/>
          </p:nvPr>
        </p:nvSpPr>
        <p:spPr>
          <a:xfrm>
            <a:off x="444450" y="831750"/>
            <a:ext cx="6139500" cy="36156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Frame a HMW </a:t>
            </a:r>
            <a:r>
              <a:rPr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based on your </a:t>
            </a:r>
            <a:r>
              <a:rPr b="1"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insight </a:t>
            </a:r>
            <a:r>
              <a:rPr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and the </a:t>
            </a:r>
            <a:r>
              <a:rPr b="1"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root problem</a:t>
            </a:r>
            <a:r>
              <a:rPr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you think </a:t>
            </a:r>
            <a:r>
              <a:rPr b="1"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your partner faced</a:t>
            </a:r>
            <a:r>
              <a:rPr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. Next, use the </a:t>
            </a:r>
            <a:r>
              <a:rPr b="1"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What If</a:t>
            </a:r>
            <a:r>
              <a:rPr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tool to come up with some </a:t>
            </a:r>
            <a:r>
              <a:rPr b="1"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potential solutions</a:t>
            </a:r>
            <a:r>
              <a:rPr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. </a:t>
            </a:r>
            <a:endParaRPr b="1" sz="18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You do not need to brainstorm with your partner but you could if both of you want to do so</a:t>
            </a:r>
            <a:r>
              <a:rPr b="1" lang="en" sz="14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. </a:t>
            </a:r>
            <a:r>
              <a:rPr b="1" lang="en" sz="14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Take 10 Min. 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213" name="Google Shape;213;p26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214" name="Google Shape;214;p2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5" name="Google Shape;215;p2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7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p27"/>
          <p:cNvSpPr txBox="1"/>
          <p:nvPr>
            <p:ph type="title"/>
          </p:nvPr>
        </p:nvSpPr>
        <p:spPr>
          <a:xfrm>
            <a:off x="362489" y="4834505"/>
            <a:ext cx="4216500" cy="2664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b="1" lang="en" sz="5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22" name="Google Shape;222;p27"/>
          <p:cNvSpPr txBox="1"/>
          <p:nvPr/>
        </p:nvSpPr>
        <p:spPr>
          <a:xfrm>
            <a:off x="391000" y="742400"/>
            <a:ext cx="3964200" cy="4953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119075" lIns="119075" spcFirstLastPara="1" rIns="119075" wrap="square" tIns="119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None/>
            </a:pPr>
            <a:r>
              <a:rPr b="1" lang="en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PROTOTYPING</a:t>
            </a:r>
            <a:endParaRPr b="1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23" name="Google Shape;223;p27"/>
          <p:cNvSpPr txBox="1"/>
          <p:nvPr/>
        </p:nvSpPr>
        <p:spPr>
          <a:xfrm>
            <a:off x="391000" y="1355850"/>
            <a:ext cx="3964200" cy="5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Build and test experienceable early versions of the solution with target users.</a:t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24" name="Google Shape;224;p27"/>
          <p:cNvSpPr txBox="1"/>
          <p:nvPr/>
        </p:nvSpPr>
        <p:spPr>
          <a:xfrm>
            <a:off x="391000" y="1951900"/>
            <a:ext cx="8039100" cy="15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Making ideas real and tangible… to others who will help you build on it</a:t>
            </a:r>
            <a:endParaRPr b="1" sz="24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TIME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10 mins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TOOL 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Rapid sketching, Physical mock-ups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225" name="Google Shape;225;p27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226" name="Google Shape;226;p2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7" name="Google Shape;227;p2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8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28"/>
          <p:cNvSpPr txBox="1"/>
          <p:nvPr>
            <p:ph type="title"/>
          </p:nvPr>
        </p:nvSpPr>
        <p:spPr>
          <a:xfrm>
            <a:off x="362489" y="4834505"/>
            <a:ext cx="4216500" cy="2664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b="1" lang="en" sz="5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34" name="Google Shape;234;p28"/>
          <p:cNvSpPr txBox="1"/>
          <p:nvPr/>
        </p:nvSpPr>
        <p:spPr>
          <a:xfrm>
            <a:off x="391000" y="1991200"/>
            <a:ext cx="6970200" cy="7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WARM UP!</a:t>
            </a:r>
            <a:endParaRPr b="1" sz="36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IBM Plex Sans"/>
                <a:ea typeface="IBM Plex Sans"/>
                <a:cs typeface="IBM Plex Sans"/>
                <a:sym typeface="IBM Plex Sans"/>
              </a:rPr>
              <a:t>Draw - </a:t>
            </a:r>
            <a:r>
              <a:rPr b="1" lang="en" sz="24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“Cat” | “Loan” | </a:t>
            </a:r>
            <a:r>
              <a:rPr b="1" lang="en" sz="24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“Experience”</a:t>
            </a:r>
            <a:endParaRPr b="1" sz="24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35" name="Google Shape;235;p28"/>
          <p:cNvSpPr txBox="1"/>
          <p:nvPr/>
        </p:nvSpPr>
        <p:spPr>
          <a:xfrm>
            <a:off x="391000" y="742400"/>
            <a:ext cx="3964200" cy="4953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119075" lIns="119075" spcFirstLastPara="1" rIns="119075" wrap="square" tIns="119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None/>
            </a:pPr>
            <a:r>
              <a:rPr b="1" lang="en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PROTOTYPING</a:t>
            </a:r>
            <a:endParaRPr b="1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36" name="Google Shape;236;p28"/>
          <p:cNvSpPr txBox="1"/>
          <p:nvPr/>
        </p:nvSpPr>
        <p:spPr>
          <a:xfrm>
            <a:off x="391000" y="1355850"/>
            <a:ext cx="3964200" cy="5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Build and test experienceable early versions of the solution with target users.</a:t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237" name="Google Shape;237;p28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238" name="Google Shape;238;p2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9" name="Google Shape;239;p2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9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9"/>
          <p:cNvSpPr txBox="1"/>
          <p:nvPr>
            <p:ph type="title"/>
          </p:nvPr>
        </p:nvSpPr>
        <p:spPr>
          <a:xfrm>
            <a:off x="362489" y="4834505"/>
            <a:ext cx="4216500" cy="2664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b="1" lang="en" sz="5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46" name="Google Shape;246;p29"/>
          <p:cNvSpPr txBox="1"/>
          <p:nvPr>
            <p:ph idx="1" type="body"/>
          </p:nvPr>
        </p:nvSpPr>
        <p:spPr>
          <a:xfrm>
            <a:off x="444450" y="1264950"/>
            <a:ext cx="6139500" cy="26136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Draw out</a:t>
            </a:r>
            <a:r>
              <a:rPr b="1"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 solution (s) that you have come up with for your partner.</a:t>
            </a:r>
            <a:endParaRPr b="1" sz="18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It doesn’t need to be perfect</a:t>
            </a:r>
            <a:r>
              <a:rPr b="1" lang="en" sz="14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. </a:t>
            </a:r>
            <a:r>
              <a:rPr b="1" lang="en" sz="14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Take 10 Min. 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247" name="Google Shape;247;p29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248" name="Google Shape;248;p2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9" name="Google Shape;249;p2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0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p30"/>
          <p:cNvSpPr txBox="1"/>
          <p:nvPr>
            <p:ph type="title"/>
          </p:nvPr>
        </p:nvSpPr>
        <p:spPr>
          <a:xfrm>
            <a:off x="362489" y="4834505"/>
            <a:ext cx="4216500" cy="2664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b="1" lang="en" sz="5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56" name="Google Shape;256;p30"/>
          <p:cNvSpPr txBox="1"/>
          <p:nvPr/>
        </p:nvSpPr>
        <p:spPr>
          <a:xfrm>
            <a:off x="391000" y="742400"/>
            <a:ext cx="3964200" cy="4953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119075" lIns="119075" spcFirstLastPara="1" rIns="119075" wrap="square" tIns="119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None/>
            </a:pPr>
            <a:r>
              <a:rPr b="1" lang="en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PROTOTYPING</a:t>
            </a:r>
            <a:endParaRPr b="1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57" name="Google Shape;257;p30"/>
          <p:cNvSpPr txBox="1"/>
          <p:nvPr/>
        </p:nvSpPr>
        <p:spPr>
          <a:xfrm>
            <a:off x="391000" y="1355850"/>
            <a:ext cx="3964200" cy="5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Build and test experienceable early versions of the solution with target users.</a:t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58" name="Google Shape;258;p30"/>
          <p:cNvSpPr txBox="1"/>
          <p:nvPr/>
        </p:nvSpPr>
        <p:spPr>
          <a:xfrm>
            <a:off x="391000" y="1951900"/>
            <a:ext cx="8039100" cy="15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Sharing your solutions with intended users (and other stakeholders) and allowing critique and suggestions.</a:t>
            </a:r>
            <a:endParaRPr b="1" sz="24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TIME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10 mins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TOOL 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User testing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259" name="Google Shape;259;p30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260" name="Google Shape;260;p3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1" name="Google Shape;261;p30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1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31"/>
          <p:cNvSpPr txBox="1"/>
          <p:nvPr>
            <p:ph type="title"/>
          </p:nvPr>
        </p:nvSpPr>
        <p:spPr>
          <a:xfrm>
            <a:off x="362489" y="4834505"/>
            <a:ext cx="4216500" cy="2664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b="1" lang="en" sz="5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68" name="Google Shape;268;p31"/>
          <p:cNvSpPr txBox="1"/>
          <p:nvPr/>
        </p:nvSpPr>
        <p:spPr>
          <a:xfrm>
            <a:off x="391000" y="742400"/>
            <a:ext cx="3964200" cy="4953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119075" lIns="119075" spcFirstLastPara="1" rIns="119075" wrap="square" tIns="119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Font typeface="Arial"/>
              <a:buNone/>
            </a:pPr>
            <a:r>
              <a:rPr b="1" lang="en">
                <a:solidFill>
                  <a:schemeClr val="lt1"/>
                </a:solidFill>
                <a:latin typeface="IBM Plex Sans"/>
                <a:ea typeface="IBM Plex Sans"/>
                <a:cs typeface="IBM Plex Sans"/>
                <a:sym typeface="IBM Plex Sans"/>
              </a:rPr>
              <a:t>PROTOTYPING</a:t>
            </a:r>
            <a:endParaRPr b="1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69" name="Google Shape;269;p31"/>
          <p:cNvSpPr txBox="1"/>
          <p:nvPr/>
        </p:nvSpPr>
        <p:spPr>
          <a:xfrm>
            <a:off x="391000" y="1355850"/>
            <a:ext cx="3964200" cy="5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Build and test experienceable early versions of the solution with target users.</a:t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70" name="Google Shape;270;p31"/>
          <p:cNvSpPr txBox="1"/>
          <p:nvPr/>
        </p:nvSpPr>
        <p:spPr>
          <a:xfrm>
            <a:off x="391000" y="2261388"/>
            <a:ext cx="8039100" cy="14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Testing can and should be done with both users and internal stakeholders</a:t>
            </a:r>
            <a:r>
              <a:rPr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. </a:t>
            </a:r>
            <a:endParaRPr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Desirability </a:t>
            </a:r>
            <a:r>
              <a:rPr b="1"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(does it solve the problem? is it easy to use?) </a:t>
            </a:r>
            <a:endParaRPr b="1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Feasibility</a:t>
            </a:r>
            <a:r>
              <a:rPr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b="1"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(is it doable? is it practical?)</a:t>
            </a:r>
            <a:endParaRPr b="1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Viability</a:t>
            </a:r>
            <a:r>
              <a:rPr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b="1"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(is it affordable? </a:t>
            </a:r>
            <a:r>
              <a:rPr b="1"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a</a:t>
            </a:r>
            <a:r>
              <a:rPr b="1"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re resources available?</a:t>
            </a:r>
            <a:endParaRPr b="1" sz="18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271" name="Google Shape;271;p31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272" name="Google Shape;272;p3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3" name="Google Shape;273;p3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 txBox="1"/>
          <p:nvPr>
            <p:ph type="title"/>
          </p:nvPr>
        </p:nvSpPr>
        <p:spPr>
          <a:xfrm>
            <a:off x="362489" y="4834505"/>
            <a:ext cx="4216500" cy="2664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b="1" lang="en" sz="5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444450" y="1020850"/>
            <a:ext cx="6139500" cy="34800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We’ll </a:t>
            </a:r>
            <a:r>
              <a:rPr b="1"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experience</a:t>
            </a:r>
            <a:r>
              <a:rPr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b="1"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human centered design</a:t>
            </a:r>
            <a:r>
              <a:rPr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through a simple exercise. </a:t>
            </a:r>
            <a:endParaRPr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Organise yourself as pairs.</a:t>
            </a:r>
            <a:endParaRPr b="1" sz="18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67" name="Google Shape;67;p14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68" name="Google Shape;68;p1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" name="Google Shape;69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2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9" name="Google Shape;279;p32"/>
          <p:cNvSpPr txBox="1"/>
          <p:nvPr>
            <p:ph type="title"/>
          </p:nvPr>
        </p:nvSpPr>
        <p:spPr>
          <a:xfrm>
            <a:off x="362489" y="4834505"/>
            <a:ext cx="4216500" cy="2664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b="1" lang="en" sz="5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80" name="Google Shape;280;p32"/>
          <p:cNvSpPr txBox="1"/>
          <p:nvPr>
            <p:ph idx="1" type="body"/>
          </p:nvPr>
        </p:nvSpPr>
        <p:spPr>
          <a:xfrm>
            <a:off x="444450" y="1374000"/>
            <a:ext cx="6139500" cy="23955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Test your solution </a:t>
            </a:r>
            <a:r>
              <a:rPr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with your partner.</a:t>
            </a:r>
            <a:r>
              <a:rPr b="1"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Consider an iteration </a:t>
            </a:r>
            <a:r>
              <a:rPr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based on your partner’s feedback. </a:t>
            </a:r>
            <a:endParaRPr b="1" sz="18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Iterations can happen over many cycles</a:t>
            </a:r>
            <a:r>
              <a:rPr b="1" lang="en" sz="14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. </a:t>
            </a:r>
            <a:r>
              <a:rPr b="1" lang="en" sz="14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Take 10 Min. 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281" name="Google Shape;281;p32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282" name="Google Shape;282;p3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3" name="Google Shape;283;p3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3"/>
          <p:cNvSpPr/>
          <p:nvPr/>
        </p:nvSpPr>
        <p:spPr>
          <a:xfrm>
            <a:off x="0" y="-200"/>
            <a:ext cx="9144000" cy="51435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3C78D8"/>
              </a:solidFill>
            </a:endParaRPr>
          </a:p>
        </p:txBody>
      </p:sp>
      <p:sp>
        <p:nvSpPr>
          <p:cNvPr id="289" name="Google Shape;289;p33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90" name="Google Shape;290;p33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291" name="Google Shape;291;p3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2" name="Google Shape;292;p3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5"/>
          <p:cNvSpPr txBox="1"/>
          <p:nvPr>
            <p:ph type="title"/>
          </p:nvPr>
        </p:nvSpPr>
        <p:spPr>
          <a:xfrm>
            <a:off x="362489" y="4834505"/>
            <a:ext cx="4216500" cy="2664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b="1" lang="en" sz="5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444450" y="1462500"/>
            <a:ext cx="7838700" cy="22185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CHALLENGE 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Re-design the experience</a:t>
            </a:r>
            <a:r>
              <a:rPr lang="en"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 of taking a loan. </a:t>
            </a:r>
            <a:endParaRPr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TIME</a:t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60 mins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77" name="Google Shape;77;p15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78" name="Google Shape;78;p1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9" name="Google Shape;79;p1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/>
        </p:nvSpPr>
        <p:spPr>
          <a:xfrm>
            <a:off x="444000" y="1201085"/>
            <a:ext cx="81036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IBM Plex Sans"/>
                <a:ea typeface="IBM Plex Sans"/>
                <a:cs typeface="IBM Plex Sans"/>
                <a:sym typeface="IBM Plex Sans"/>
              </a:rPr>
              <a:t>HCD in its most basic framing is understood to have five core phases </a:t>
            </a:r>
            <a:endParaRPr b="1" sz="1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85" name="Google Shape;85;p16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6"/>
          <p:cNvSpPr txBox="1"/>
          <p:nvPr>
            <p:ph type="title"/>
          </p:nvPr>
        </p:nvSpPr>
        <p:spPr>
          <a:xfrm>
            <a:off x="362489" y="4834505"/>
            <a:ext cx="4216500" cy="2664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b="1" lang="en" sz="5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391000" y="650850"/>
            <a:ext cx="6139500" cy="8730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 5 STAGES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520100" y="2087750"/>
            <a:ext cx="1490400" cy="4953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119075" lIns="119075" spcFirstLastPara="1" rIns="119075" wrap="square" tIns="119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FOUNDATION</a:t>
            </a:r>
            <a:endParaRPr b="1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2173450" y="2087750"/>
            <a:ext cx="1490400" cy="4953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119075" lIns="119075" spcFirstLastPara="1" rIns="119075" wrap="square" tIns="119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DISCOVERY</a:t>
            </a:r>
            <a:endParaRPr b="1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90" name="Google Shape;90;p16"/>
          <p:cNvSpPr txBox="1"/>
          <p:nvPr/>
        </p:nvSpPr>
        <p:spPr>
          <a:xfrm>
            <a:off x="3826800" y="2087750"/>
            <a:ext cx="1490400" cy="4953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119075" lIns="119075" spcFirstLastPara="1" rIns="119075" wrap="square" tIns="119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DEFINE</a:t>
            </a:r>
            <a:endParaRPr b="1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91" name="Google Shape;91;p16"/>
          <p:cNvSpPr txBox="1"/>
          <p:nvPr/>
        </p:nvSpPr>
        <p:spPr>
          <a:xfrm>
            <a:off x="5480150" y="2087750"/>
            <a:ext cx="1490400" cy="4953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119075" lIns="119075" spcFirstLastPara="1" rIns="119075" wrap="square" tIns="119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IDEATION</a:t>
            </a:r>
            <a:endParaRPr b="1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92" name="Google Shape;92;p16"/>
          <p:cNvSpPr txBox="1"/>
          <p:nvPr/>
        </p:nvSpPr>
        <p:spPr>
          <a:xfrm>
            <a:off x="7133500" y="2087750"/>
            <a:ext cx="1490400" cy="4953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119075" lIns="119075" spcFirstLastPara="1" rIns="119075" wrap="square" tIns="119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PROTOTYPING</a:t>
            </a:r>
            <a:endParaRPr b="1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93" name="Google Shape;93;p16"/>
          <p:cNvSpPr txBox="1"/>
          <p:nvPr/>
        </p:nvSpPr>
        <p:spPr>
          <a:xfrm>
            <a:off x="520101" y="2701200"/>
            <a:ext cx="1490400" cy="8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Build initial understanding of a problem or opportunity and the people who are impacted by or influence it</a:t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94" name="Google Shape;94;p16"/>
          <p:cNvSpPr txBox="1"/>
          <p:nvPr/>
        </p:nvSpPr>
        <p:spPr>
          <a:xfrm>
            <a:off x="2173450" y="2701200"/>
            <a:ext cx="1490400" cy="11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Study a problem or opportunity through the lenses of need, behaviour, motivation, pain and system dynamics - through interactions with people and other entities</a:t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95" name="Google Shape;95;p16"/>
          <p:cNvSpPr txBox="1"/>
          <p:nvPr/>
        </p:nvSpPr>
        <p:spPr>
          <a:xfrm>
            <a:off x="3826801" y="2689945"/>
            <a:ext cx="1490400" cy="8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Make sense of research and recognise actionable patterns, learnings, and insights to tackle problem or opportunity</a:t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96" name="Google Shape;96;p16"/>
          <p:cNvSpPr txBox="1"/>
          <p:nvPr/>
        </p:nvSpPr>
        <p:spPr>
          <a:xfrm>
            <a:off x="5480151" y="2689945"/>
            <a:ext cx="1490400" cy="8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Generate multiple creative ideas to solve for problem or opportunity - based on insights and understanding of users</a:t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7133501" y="2701195"/>
            <a:ext cx="1490400" cy="8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Build and test  experienceable early versions of the solution with target users </a:t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98" name="Google Shape;98;p16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99" name="Google Shape;99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0" name="Google Shape;100;p1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7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7"/>
          <p:cNvSpPr txBox="1"/>
          <p:nvPr>
            <p:ph type="title"/>
          </p:nvPr>
        </p:nvSpPr>
        <p:spPr>
          <a:xfrm>
            <a:off x="362489" y="4834505"/>
            <a:ext cx="4216500" cy="2664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b="1" lang="en" sz="5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07" name="Google Shape;107;p17"/>
          <p:cNvSpPr txBox="1"/>
          <p:nvPr/>
        </p:nvSpPr>
        <p:spPr>
          <a:xfrm>
            <a:off x="391000" y="742400"/>
            <a:ext cx="3964200" cy="4953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119075" lIns="119075" spcFirstLastPara="1" rIns="119075" wrap="square" tIns="119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DISCOVERY</a:t>
            </a:r>
            <a:endParaRPr b="1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08" name="Google Shape;108;p17"/>
          <p:cNvSpPr txBox="1"/>
          <p:nvPr/>
        </p:nvSpPr>
        <p:spPr>
          <a:xfrm>
            <a:off x="391000" y="1355850"/>
            <a:ext cx="3964200" cy="5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Study a problem or opportunity through the lenses of need, behaviour, motivation, pain and system dynamics - through interactions with people and other entities</a:t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09" name="Google Shape;109;p17"/>
          <p:cNvSpPr txBox="1"/>
          <p:nvPr/>
        </p:nvSpPr>
        <p:spPr>
          <a:xfrm>
            <a:off x="391000" y="1951900"/>
            <a:ext cx="8039100" cy="15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L</a:t>
            </a:r>
            <a:r>
              <a:rPr b="1" lang="en"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isten and understand another person’s joy and pain without bias and judgment.</a:t>
            </a:r>
            <a:endParaRPr b="1" sz="24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TIME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1</a:t>
            </a: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0</a:t>
            </a: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 mins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TOOL 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 power of stories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110" name="Google Shape;110;p17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111" name="Google Shape;111;p1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" name="Google Shape;112;p1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8"/>
          <p:cNvSpPr txBox="1"/>
          <p:nvPr>
            <p:ph type="title"/>
          </p:nvPr>
        </p:nvSpPr>
        <p:spPr>
          <a:xfrm>
            <a:off x="362489" y="4834505"/>
            <a:ext cx="4216500" cy="2664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b="1" lang="en" sz="5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19" name="Google Shape;119;p18"/>
          <p:cNvSpPr txBox="1"/>
          <p:nvPr/>
        </p:nvSpPr>
        <p:spPr>
          <a:xfrm>
            <a:off x="391000" y="742400"/>
            <a:ext cx="3964200" cy="4953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119075" lIns="119075" spcFirstLastPara="1" rIns="119075" wrap="square" tIns="119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DISCOVERY</a:t>
            </a:r>
            <a:endParaRPr b="1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20" name="Google Shape;120;p18"/>
          <p:cNvSpPr txBox="1"/>
          <p:nvPr/>
        </p:nvSpPr>
        <p:spPr>
          <a:xfrm>
            <a:off x="391000" y="1355850"/>
            <a:ext cx="3964200" cy="5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Study a problem or opportunity through the lenses of need, behaviour, motivation, pain and system dynamics - through interactions with people and other entities</a:t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21" name="Google Shape;121;p18"/>
          <p:cNvSpPr txBox="1"/>
          <p:nvPr/>
        </p:nvSpPr>
        <p:spPr>
          <a:xfrm>
            <a:off x="391000" y="2277975"/>
            <a:ext cx="8039100" cy="17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Stories are accounts of experiences rather than just generalised statements of what people like or don’t like. </a:t>
            </a:r>
            <a:endParaRPr b="1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Stories are rich and textured because they have emotions, actors and situations. </a:t>
            </a:r>
            <a:endParaRPr b="1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They are the raw data for design.</a:t>
            </a:r>
            <a:endParaRPr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122" name="Google Shape;122;p18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123" name="Google Shape;123;p1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" name="Google Shape;124;p1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9"/>
          <p:cNvSpPr txBox="1"/>
          <p:nvPr>
            <p:ph type="title"/>
          </p:nvPr>
        </p:nvSpPr>
        <p:spPr>
          <a:xfrm>
            <a:off x="362489" y="4834505"/>
            <a:ext cx="4216500" cy="2664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b="1" lang="en" sz="5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31" name="Google Shape;131;p19"/>
          <p:cNvSpPr txBox="1"/>
          <p:nvPr>
            <p:ph idx="1" type="body"/>
          </p:nvPr>
        </p:nvSpPr>
        <p:spPr>
          <a:xfrm>
            <a:off x="444450" y="831750"/>
            <a:ext cx="6139500" cy="34800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Each of you to </a:t>
            </a:r>
            <a:r>
              <a:rPr b="1"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share a story </a:t>
            </a:r>
            <a:r>
              <a:rPr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that describes loan taking</a:t>
            </a:r>
            <a:r>
              <a:rPr b="1"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experience - positive or negative </a:t>
            </a:r>
            <a:r>
              <a:rPr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with your partner.</a:t>
            </a:r>
            <a:r>
              <a:rPr b="1"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Highlight </a:t>
            </a:r>
            <a:r>
              <a:rPr b="1"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emotions </a:t>
            </a:r>
            <a:r>
              <a:rPr lang="en" sz="30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you may have felt. </a:t>
            </a:r>
            <a:endParaRPr sz="30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It could be your own story or something that you have heard. Keep a note of your partner’s story. </a:t>
            </a:r>
            <a:r>
              <a:rPr b="1" lang="en" sz="14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Take 5 Minutes each. </a:t>
            </a:r>
            <a:endParaRPr b="1" sz="14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132" name="Google Shape;132;p19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133" name="Google Shape;133;p1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4" name="Google Shape;134;p1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0"/>
          <p:cNvSpPr txBox="1"/>
          <p:nvPr>
            <p:ph type="title"/>
          </p:nvPr>
        </p:nvSpPr>
        <p:spPr>
          <a:xfrm>
            <a:off x="362489" y="4834505"/>
            <a:ext cx="4216500" cy="2664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b="1" lang="en" sz="5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41" name="Google Shape;141;p20"/>
          <p:cNvSpPr txBox="1"/>
          <p:nvPr/>
        </p:nvSpPr>
        <p:spPr>
          <a:xfrm>
            <a:off x="391000" y="742400"/>
            <a:ext cx="3964200" cy="4953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119075" lIns="119075" spcFirstLastPara="1" rIns="119075" wrap="square" tIns="119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DEFINE</a:t>
            </a:r>
            <a:endParaRPr b="1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42" name="Google Shape;142;p20"/>
          <p:cNvSpPr txBox="1"/>
          <p:nvPr/>
        </p:nvSpPr>
        <p:spPr>
          <a:xfrm>
            <a:off x="391000" y="1355850"/>
            <a:ext cx="3964200" cy="5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Make sense of research and recognise actionable patterns, learnings, and insights to tackle problem or opportunity.</a:t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43" name="Google Shape;143;p20"/>
          <p:cNvSpPr txBox="1"/>
          <p:nvPr/>
        </p:nvSpPr>
        <p:spPr>
          <a:xfrm>
            <a:off x="391000" y="1951900"/>
            <a:ext cx="8039100" cy="15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Uncovering the reasons behind observed emotions  </a:t>
            </a:r>
            <a:endParaRPr b="1" sz="24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TIME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1</a:t>
            </a: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0</a:t>
            </a: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 mins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TOOL </a:t>
            </a:r>
            <a:endParaRPr b="1"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5 Whys</a:t>
            </a:r>
            <a:endParaRPr sz="11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144" name="Google Shape;144;p20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145" name="Google Shape;145;p2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6" name="Google Shape;146;p20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1"/>
          <p:cNvSpPr txBox="1"/>
          <p:nvPr>
            <p:ph type="title"/>
          </p:nvPr>
        </p:nvSpPr>
        <p:spPr>
          <a:xfrm>
            <a:off x="362489" y="4834505"/>
            <a:ext cx="4216500" cy="2664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r>
              <a:rPr b="1" lang="en" sz="5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53" name="Google Shape;153;p21"/>
          <p:cNvSpPr txBox="1"/>
          <p:nvPr/>
        </p:nvSpPr>
        <p:spPr>
          <a:xfrm>
            <a:off x="391000" y="742400"/>
            <a:ext cx="3964200" cy="495300"/>
          </a:xfrm>
          <a:prstGeom prst="rect">
            <a:avLst/>
          </a:prstGeom>
          <a:solidFill>
            <a:srgbClr val="3C78D8"/>
          </a:solidFill>
          <a:ln>
            <a:noFill/>
          </a:ln>
        </p:spPr>
        <p:txBody>
          <a:bodyPr anchorCtr="0" anchor="ctr" bIns="119075" lIns="119075" spcFirstLastPara="1" rIns="119075" wrap="square" tIns="1190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Arial"/>
              <a:buNone/>
            </a:pPr>
            <a:r>
              <a:rPr b="1" lang="en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DEFINE</a:t>
            </a:r>
            <a:endParaRPr b="1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54" name="Google Shape;154;p21"/>
          <p:cNvSpPr txBox="1"/>
          <p:nvPr/>
        </p:nvSpPr>
        <p:spPr>
          <a:xfrm>
            <a:off x="391000" y="1355850"/>
            <a:ext cx="3964200" cy="5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Make sense of research and recognise actionable patterns, learnings, and insights to tackle problem or opportunity.</a:t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155" name="Google Shape;155;p21"/>
          <p:cNvSpPr txBox="1"/>
          <p:nvPr/>
        </p:nvSpPr>
        <p:spPr>
          <a:xfrm>
            <a:off x="391000" y="2104300"/>
            <a:ext cx="8039100" cy="24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If stories are about emotions, insights are about the underlying reasons. It’s like the tip of the iceberg - what’s hidden and outside the frame is where the insight usually lies. </a:t>
            </a:r>
            <a:endParaRPr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Pain point </a:t>
            </a:r>
            <a:r>
              <a:rPr b="1"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(observation) </a:t>
            </a:r>
            <a:endParaRPr b="1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What the user was trying to accomplish </a:t>
            </a:r>
            <a:r>
              <a:rPr b="1"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(needs)</a:t>
            </a:r>
            <a:endParaRPr b="1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Underlying reason </a:t>
            </a:r>
            <a:r>
              <a:rPr b="1"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(insights)</a:t>
            </a:r>
            <a:endParaRPr b="1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156" name="Google Shape;156;p21"/>
          <p:cNvGrpSpPr/>
          <p:nvPr/>
        </p:nvGrpSpPr>
        <p:grpSpPr>
          <a:xfrm>
            <a:off x="7462201" y="4812275"/>
            <a:ext cx="1068401" cy="288301"/>
            <a:chOff x="7462201" y="4812275"/>
            <a:chExt cx="1068401" cy="288301"/>
          </a:xfrm>
        </p:grpSpPr>
        <p:pic>
          <p:nvPicPr>
            <p:cNvPr id="157" name="Google Shape;157;p2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95884" y="4812275"/>
              <a:ext cx="334718" cy="2883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8" name="Google Shape;158;p2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462201" y="4846024"/>
              <a:ext cx="645825" cy="2255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